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6" r:id="rId2"/>
    <p:sldId id="267" r:id="rId3"/>
    <p:sldId id="257" r:id="rId4"/>
    <p:sldId id="258" r:id="rId5"/>
    <p:sldId id="259" r:id="rId6"/>
    <p:sldId id="260" r:id="rId7"/>
    <p:sldId id="261" r:id="rId8"/>
    <p:sldId id="262" r:id="rId9"/>
    <p:sldId id="263" r:id="rId10"/>
    <p:sldId id="266" r:id="rId11"/>
    <p:sldId id="264" r:id="rId12"/>
    <p:sldId id="265" r:id="rId13"/>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CCFF33"/>
    <a:srgbClr val="EBE600"/>
    <a:srgbClr val="CC3399"/>
    <a:srgbClr val="666633"/>
    <a:srgbClr val="0066FF"/>
    <a:srgbClr val="336600"/>
    <a:srgbClr val="FF3399"/>
    <a:srgbClr val="FF3300"/>
    <a:srgbClr val="DC690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A51A6762-EDE0-4798-94BB-BDD3171D3799}" type="datetimeFigureOut">
              <a:rPr lang="en-US" smtClean="0"/>
              <a:pPr/>
              <a:t>4/22/2014</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E74581EA-9368-4A47-8568-C9DE0E2C289F}"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C9FEF17-65A8-4122-A849-E84765CBBAEE}" type="datetimeFigureOut">
              <a:rPr lang="en-US" smtClean="0"/>
              <a:pPr/>
              <a:t>4/22/2014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53EE5C-EB31-46FA-8E8E-A4783026012D}" type="slidenum">
              <a:rPr lang="en-GB" smtClean="0"/>
              <a:pPr/>
              <a:t>‹#›</a:t>
            </a:fld>
            <a:endParaRPr lang="en-GB"/>
          </a:p>
        </p:txBody>
      </p:sp>
    </p:spTree>
  </p:cSld>
  <p:clrMapOvr>
    <a:masterClrMapping/>
  </p:clrMapOvr>
  <p:transition spd="slow">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C9FEF17-65A8-4122-A849-E84765CBBAEE}" type="datetimeFigureOut">
              <a:rPr lang="en-US" smtClean="0"/>
              <a:pPr/>
              <a:t>4/22/2014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53EE5C-EB31-46FA-8E8E-A4783026012D}" type="slidenum">
              <a:rPr lang="en-GB" smtClean="0"/>
              <a:pPr/>
              <a:t>‹#›</a:t>
            </a:fld>
            <a:endParaRPr lang="en-GB"/>
          </a:p>
        </p:txBody>
      </p:sp>
    </p:spTree>
  </p:cSld>
  <p:clrMapOvr>
    <a:masterClrMapping/>
  </p:clrMapOvr>
  <p:transition spd="slow">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C9FEF17-65A8-4122-A849-E84765CBBAEE}" type="datetimeFigureOut">
              <a:rPr lang="en-US" smtClean="0"/>
              <a:pPr/>
              <a:t>4/22/2014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53EE5C-EB31-46FA-8E8E-A4783026012D}" type="slidenum">
              <a:rPr lang="en-GB" smtClean="0"/>
              <a:pPr/>
              <a:t>‹#›</a:t>
            </a:fld>
            <a:endParaRPr lang="en-GB"/>
          </a:p>
        </p:txBody>
      </p:sp>
    </p:spTree>
  </p:cSld>
  <p:clrMapOvr>
    <a:masterClrMapping/>
  </p:clrMapOvr>
  <p:transition spd="slow">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C9FEF17-65A8-4122-A849-E84765CBBAEE}" type="datetimeFigureOut">
              <a:rPr lang="en-US" smtClean="0"/>
              <a:pPr/>
              <a:t>4/22/2014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53EE5C-EB31-46FA-8E8E-A4783026012D}" type="slidenum">
              <a:rPr lang="en-GB" smtClean="0"/>
              <a:pPr/>
              <a:t>‹#›</a:t>
            </a:fld>
            <a:endParaRPr lang="en-GB"/>
          </a:p>
        </p:txBody>
      </p:sp>
    </p:spTree>
  </p:cSld>
  <p:clrMapOvr>
    <a:masterClrMapping/>
  </p:clrMapOvr>
  <p:transition spd="slow">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9FEF17-65A8-4122-A849-E84765CBBAEE}" type="datetimeFigureOut">
              <a:rPr lang="en-US" smtClean="0"/>
              <a:pPr/>
              <a:t>4/22/2014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53EE5C-EB31-46FA-8E8E-A4783026012D}" type="slidenum">
              <a:rPr lang="en-GB" smtClean="0"/>
              <a:pPr/>
              <a:t>‹#›</a:t>
            </a:fld>
            <a:endParaRPr lang="en-GB"/>
          </a:p>
        </p:txBody>
      </p:sp>
    </p:spTree>
  </p:cSld>
  <p:clrMapOvr>
    <a:masterClrMapping/>
  </p:clrMapOvr>
  <p:transition spd="slow">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C9FEF17-65A8-4122-A849-E84765CBBAEE}" type="datetimeFigureOut">
              <a:rPr lang="en-US" smtClean="0"/>
              <a:pPr/>
              <a:t>4/22/2014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53EE5C-EB31-46FA-8E8E-A4783026012D}" type="slidenum">
              <a:rPr lang="en-GB" smtClean="0"/>
              <a:pPr/>
              <a:t>‹#›</a:t>
            </a:fld>
            <a:endParaRPr lang="en-GB"/>
          </a:p>
        </p:txBody>
      </p:sp>
    </p:spTree>
  </p:cSld>
  <p:clrMapOvr>
    <a:masterClrMapping/>
  </p:clrMapOvr>
  <p:transition spd="slow">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C9FEF17-65A8-4122-A849-E84765CBBAEE}" type="datetimeFigureOut">
              <a:rPr lang="en-US" smtClean="0"/>
              <a:pPr/>
              <a:t>4/22/2014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F53EE5C-EB31-46FA-8E8E-A4783026012D}" type="slidenum">
              <a:rPr lang="en-GB" smtClean="0"/>
              <a:pPr/>
              <a:t>‹#›</a:t>
            </a:fld>
            <a:endParaRPr lang="en-GB"/>
          </a:p>
        </p:txBody>
      </p:sp>
    </p:spTree>
  </p:cSld>
  <p:clrMapOvr>
    <a:masterClrMapping/>
  </p:clrMapOvr>
  <p:transition spd="slow">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C9FEF17-65A8-4122-A849-E84765CBBAEE}" type="datetimeFigureOut">
              <a:rPr lang="en-US" smtClean="0"/>
              <a:pPr/>
              <a:t>4/22/2014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F53EE5C-EB31-46FA-8E8E-A4783026012D}" type="slidenum">
              <a:rPr lang="en-GB" smtClean="0"/>
              <a:pPr/>
              <a:t>‹#›</a:t>
            </a:fld>
            <a:endParaRPr lang="en-GB"/>
          </a:p>
        </p:txBody>
      </p:sp>
    </p:spTree>
  </p:cSld>
  <p:clrMapOvr>
    <a:masterClrMapping/>
  </p:clrMapOvr>
  <p:transition spd="slow">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9FEF17-65A8-4122-A849-E84765CBBAEE}" type="datetimeFigureOut">
              <a:rPr lang="en-US" smtClean="0"/>
              <a:pPr/>
              <a:t>4/22/2014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F53EE5C-EB31-46FA-8E8E-A4783026012D}" type="slidenum">
              <a:rPr lang="en-GB" smtClean="0"/>
              <a:pPr/>
              <a:t>‹#›</a:t>
            </a:fld>
            <a:endParaRPr lang="en-GB"/>
          </a:p>
        </p:txBody>
      </p:sp>
    </p:spTree>
  </p:cSld>
  <p:clrMapOvr>
    <a:masterClrMapping/>
  </p:clrMapOvr>
  <p:transition spd="slow">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9FEF17-65A8-4122-A849-E84765CBBAEE}" type="datetimeFigureOut">
              <a:rPr lang="en-US" smtClean="0"/>
              <a:pPr/>
              <a:t>4/22/2014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53EE5C-EB31-46FA-8E8E-A4783026012D}" type="slidenum">
              <a:rPr lang="en-GB" smtClean="0"/>
              <a:pPr/>
              <a:t>‹#›</a:t>
            </a:fld>
            <a:endParaRPr lang="en-GB"/>
          </a:p>
        </p:txBody>
      </p:sp>
    </p:spTree>
  </p:cSld>
  <p:clrMapOvr>
    <a:masterClrMapping/>
  </p:clrMapOvr>
  <p:transition spd="slow">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9FEF17-65A8-4122-A849-E84765CBBAEE}" type="datetimeFigureOut">
              <a:rPr lang="en-US" smtClean="0"/>
              <a:pPr/>
              <a:t>4/22/2014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53EE5C-EB31-46FA-8E8E-A4783026012D}" type="slidenum">
              <a:rPr lang="en-GB" smtClean="0"/>
              <a:pPr/>
              <a:t>‹#›</a:t>
            </a:fld>
            <a:endParaRPr lang="en-GB"/>
          </a:p>
        </p:txBody>
      </p:sp>
    </p:spTree>
  </p:cSld>
  <p:clrMapOvr>
    <a:masterClrMapping/>
  </p:clrMapOvr>
  <p:transition spd="slow">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alpha val="50000"/>
              </a:srgbClr>
            </a:gs>
            <a:gs pos="17999">
              <a:srgbClr val="FEE7F2">
                <a:alpha val="39000"/>
              </a:srgbClr>
            </a:gs>
            <a:gs pos="36000">
              <a:srgbClr val="FAC77D">
                <a:alpha val="49000"/>
              </a:srgbClr>
            </a:gs>
            <a:gs pos="61000">
              <a:srgbClr val="FBA97D">
                <a:alpha val="50000"/>
              </a:srgbClr>
            </a:gs>
            <a:gs pos="82001">
              <a:srgbClr val="FBD49C">
                <a:alpha val="54000"/>
              </a:srgbClr>
            </a:gs>
            <a:gs pos="100000">
              <a:srgbClr val="FEE7F2">
                <a:alpha val="41000"/>
              </a:srgb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9FEF17-65A8-4122-A849-E84765CBBAEE}" type="datetimeFigureOut">
              <a:rPr lang="en-US" smtClean="0"/>
              <a:pPr/>
              <a:t>4/22/2014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53EE5C-EB31-46FA-8E8E-A4783026012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uk/url?sa=i&amp;rct=j&amp;q=e+safety+logo&amp;source=images&amp;cd=&amp;cad=rja&amp;docid=Y4wvUngGbw5a1M&amp;tbnid=ierhuhHBSaoxOM:&amp;ved=0CAUQjRw&amp;url=https://jupiter.inthehive.net/sites/jervoise/public/esafety/&amp;ei=_wsXU-aRFY25hAeEvICgCQ&amp;psig=AFQjCNFQ1x39-dvJNk1GRPvhrnw5B9O02A&amp;ust=1394105694799304"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childnet.com/" TargetMode="External"/><Relationship Id="rId2" Type="http://schemas.openxmlformats.org/officeDocument/2006/relationships/hyperlink" Target="http://www.ceop.police.uk/" TargetMode="External"/><Relationship Id="rId1" Type="http://schemas.openxmlformats.org/officeDocument/2006/relationships/slideLayout" Target="../slideLayouts/slideLayout2.xml"/><Relationship Id="rId4" Type="http://schemas.openxmlformats.org/officeDocument/2006/relationships/hyperlink" Target="http://www.digizen.org/socialnetworking"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hectorsworld.netsafe.org.nz/teachers/hectors-world-safety-button/" TargetMode="External"/><Relationship Id="rId2" Type="http://schemas.openxmlformats.org/officeDocument/2006/relationships/hyperlink" Target="http://www.thinkuknow.co.uk/" TargetMode="Externa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hyperlink" Target="http://www.youtube.com/watch?v=TxLkqU7JJkc&amp;safe=active" TargetMode="External"/><Relationship Id="rId4" Type="http://schemas.openxmlformats.org/officeDocument/2006/relationships/hyperlink" Target="http://www.kidsmart.org.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google.co.uk/url?sa=i&amp;rct=j&amp;q=Instagram&amp;source=images&amp;cd=&amp;cad=rja&amp;docid=QyVjACp_bBNnSM&amp;tbnid=d9v5g-V_SpwguM:&amp;ved=0CAUQjRw&amp;url=http://socialmediatoday.com/alexandraburnett/1680116/8-instagram-marketing-tips&amp;ei=5V0XU7SSENGrhQesyIDIBQ&amp;psig=AFQjCNGZRntQMg3lFaVGTwFjZqTlfRTssA&amp;ust=1394126688818390" TargetMode="External"/><Relationship Id="rId13"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4.jpeg"/><Relationship Id="rId12" Type="http://schemas.openxmlformats.org/officeDocument/2006/relationships/hyperlink" Target="http://www.google.co.uk/url?sa=i&amp;rct=j&amp;q=You+Tube&amp;source=images&amp;cd=&amp;cad=rja&amp;docid=wV_5bzxfbZZo-M&amp;tbnid=KTWpozECOwiLnM:&amp;ved=0CAUQjRw&amp;url=http://www.nbcnews.com/technology/personality-plus-pay-how-earn-youtube-vine-google-helpouts-2D11785986&amp;ei=P14XU96kMIS0hAeXwYGIAw&amp;psig=AFQjCNH8OazGdpoN5r9KNXjXpRXBRXXoYg&amp;ust=1394126778600430" TargetMode="External"/><Relationship Id="rId2" Type="http://schemas.openxmlformats.org/officeDocument/2006/relationships/hyperlink" Target="http://www.google.co.uk/url?sa=i&amp;rct=j&amp;q=iPhone&amp;source=images&amp;cd=&amp;cad=rja&amp;docid=wwZU1OnsSi41EM&amp;tbnid=67MqLjbAselHtM:&amp;ved=0CAUQjRw&amp;url=http://www.pcadvisor.co.uk/reviews/mobile-phone/3468263/apple-iphone-5s-review/&amp;ei=hl0XU4XRMMarhQfpmYCIAQ&amp;psig=AFQjCNHaw11qiYyJTafHf3cLY0xiQ_olbA&amp;ust=1394126591712729" TargetMode="External"/><Relationship Id="rId1" Type="http://schemas.openxmlformats.org/officeDocument/2006/relationships/slideLayout" Target="../slideLayouts/slideLayout2.xml"/><Relationship Id="rId6" Type="http://schemas.openxmlformats.org/officeDocument/2006/relationships/hyperlink" Target="http://www.google.co.uk/url?sa=i&amp;rct=j&amp;q=Twitter&amp;source=images&amp;cd=&amp;cad=rja&amp;docid=AFI8O1czESJ7eM&amp;tbnid=UG8p4n8HrmOp6M:&amp;ved=0CAUQjRw&amp;url=http://upcity.com/blog/2013/12/how-to-become-an-authority-on-twitter/&amp;ei=zF0XU_6UKM61hAfQ8IHwDQ&amp;psig=AFQjCNHuULE_zzQcNMonhtEKSV2HW00y8w&amp;ust=1394126665755831" TargetMode="External"/><Relationship Id="rId11" Type="http://schemas.openxmlformats.org/officeDocument/2006/relationships/image" Target="../media/image6.jpeg"/><Relationship Id="rId5" Type="http://schemas.openxmlformats.org/officeDocument/2006/relationships/image" Target="../media/image3.jpeg"/><Relationship Id="rId15" Type="http://schemas.openxmlformats.org/officeDocument/2006/relationships/image" Target="../media/image8.jpeg"/><Relationship Id="rId10" Type="http://schemas.openxmlformats.org/officeDocument/2006/relationships/hyperlink" Target="http://www.google.co.uk/url?sa=i&amp;rct=j&amp;q=x+box+1&amp;source=images&amp;cd=&amp;cad=rja&amp;docid=ECsjEKzb1UdLpM&amp;tbnid=3in8mecimt9eTM:&amp;ved=0CAUQjRw&amp;url=http://www.techradar.com/news/gaming/consoles/is-the-ps4-about-to-crush-the-xbox-one--1170051&amp;ei=HF4XU4jqM8GshQfY54CQBQ&amp;psig=AFQjCNHDGltreMn4DNYXLj9wv4h2mpwyaw&amp;ust=1394126744058619" TargetMode="External"/><Relationship Id="rId4" Type="http://schemas.openxmlformats.org/officeDocument/2006/relationships/hyperlink" Target="http://www.google.co.uk/url?sa=i&amp;rct=j&amp;q=Facebook&amp;source=images&amp;cd=&amp;cad=rja&amp;docid=kKkwdbNurDC-gM&amp;tbnid=OjO5UgySB6mJWM:&amp;ved=0CAUQjRw&amp;url=http://akashictimes.co.uk/facebook-to-use-artificial-intelligence-to-conduct-surveillance-on-users/&amp;ei=s10XU5miA5SthQfm0YDoCg&amp;psig=AFQjCNFminds4aKAxQkT1XzhaHsvCORomw&amp;ust=1394126637833883" TargetMode="External"/><Relationship Id="rId9" Type="http://schemas.openxmlformats.org/officeDocument/2006/relationships/image" Target="../media/image5.jpeg"/><Relationship Id="rId14" Type="http://schemas.openxmlformats.org/officeDocument/2006/relationships/hyperlink" Target="http://www.google.co.uk/url?sa=i&amp;rct=j&amp;q=iPad&amp;source=images&amp;cd=&amp;cad=rja&amp;docid=aVUHnnHYE3oNaM&amp;tbnid=qr65ZyOvVQ9keM:&amp;ved=0CAUQjRw&amp;url=http://www.igadgitz.com/categorylist/find-accessories-for-my...-apple-ipad/&amp;ei=YF4XU8feFcjKhAeU34GAAg&amp;psig=AFQjCNGUM5UGL0lfm02kjj0hzDT-O18rHA&amp;ust=1394126808037106"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twitter.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t1.gstatic.com/images?q=tbn:ANd9GcQLIqi-GaiTpXoQadON402rSq_GjK2edBmF4mXGsz9p6fHitu5d5w:https://jupiter.inthehive.net/sites/jervoise/public/Images1/esafetywords.png">
            <a:hlinkClick r:id="rId2"/>
          </p:cNvPr>
          <p:cNvPicPr>
            <a:picLocks noChangeAspect="1" noChangeArrowheads="1"/>
          </p:cNvPicPr>
          <p:nvPr/>
        </p:nvPicPr>
        <p:blipFill>
          <a:blip r:embed="rId3" cstate="print">
            <a:lum bright="70000" contrast="-70000"/>
          </a:blip>
          <a:srcRect/>
          <a:stretch>
            <a:fillRect/>
          </a:stretch>
        </p:blipFill>
        <p:spPr bwMode="auto">
          <a:xfrm>
            <a:off x="-1" y="0"/>
            <a:ext cx="9144001" cy="6858001"/>
          </a:xfrm>
          <a:prstGeom prst="rect">
            <a:avLst/>
          </a:prstGeom>
          <a:noFill/>
        </p:spPr>
      </p:pic>
      <p:sp>
        <p:nvSpPr>
          <p:cNvPr id="2" name="Title 1"/>
          <p:cNvSpPr>
            <a:spLocks noGrp="1"/>
          </p:cNvSpPr>
          <p:nvPr>
            <p:ph type="ctrTitle"/>
          </p:nvPr>
        </p:nvSpPr>
        <p:spPr/>
        <p:txBody>
          <a:bodyPr>
            <a:noAutofit/>
          </a:bodyPr>
          <a:lstStyle/>
          <a:p>
            <a:r>
              <a:rPr lang="en-GB" sz="11500" b="1" dirty="0" smtClean="0">
                <a:solidFill>
                  <a:schemeClr val="accent2">
                    <a:lumMod val="60000"/>
                    <a:lumOff val="40000"/>
                  </a:schemeClr>
                </a:solidFill>
                <a:latin typeface="MV Boli" pitchFamily="2" charset="0"/>
                <a:cs typeface="MV Boli" pitchFamily="2" charset="0"/>
              </a:rPr>
              <a:t>Parents</a:t>
            </a:r>
            <a:r>
              <a:rPr lang="en-GB" sz="11500" b="1" dirty="0" smtClean="0">
                <a:latin typeface="MV Boli" pitchFamily="2" charset="0"/>
                <a:cs typeface="MV Boli" pitchFamily="2" charset="0"/>
              </a:rPr>
              <a:t> </a:t>
            </a:r>
            <a:r>
              <a:rPr lang="en-GB" sz="11500" b="1" dirty="0" smtClean="0">
                <a:solidFill>
                  <a:schemeClr val="accent2">
                    <a:lumMod val="75000"/>
                  </a:schemeClr>
                </a:solidFill>
                <a:latin typeface="MV Boli" pitchFamily="2" charset="0"/>
                <a:cs typeface="MV Boli" pitchFamily="2" charset="0"/>
              </a:rPr>
              <a:t>Guide </a:t>
            </a:r>
            <a:r>
              <a:rPr lang="en-GB" sz="11500" b="1" dirty="0" smtClean="0">
                <a:solidFill>
                  <a:schemeClr val="accent2">
                    <a:lumMod val="50000"/>
                  </a:schemeClr>
                </a:solidFill>
                <a:latin typeface="MV Boli" pitchFamily="2" charset="0"/>
                <a:cs typeface="MV Boli" pitchFamily="2" charset="0"/>
              </a:rPr>
              <a:t>to</a:t>
            </a:r>
            <a:r>
              <a:rPr lang="en-GB" sz="11500" b="1" dirty="0" smtClean="0">
                <a:latin typeface="MV Boli" pitchFamily="2" charset="0"/>
                <a:cs typeface="MV Boli" pitchFamily="2" charset="0"/>
              </a:rPr>
              <a:t> E-Safety</a:t>
            </a:r>
            <a:endParaRPr lang="en-GB" sz="11500" b="1" dirty="0">
              <a:latin typeface="MV Boli" pitchFamily="2" charset="0"/>
              <a:cs typeface="MV Boli" pitchFamily="2" charset="0"/>
            </a:endParaRPr>
          </a:p>
        </p:txBody>
      </p:sp>
      <p:sp>
        <p:nvSpPr>
          <p:cNvPr id="3" name="Subtitle 2"/>
          <p:cNvSpPr>
            <a:spLocks noGrp="1"/>
          </p:cNvSpPr>
          <p:nvPr>
            <p:ph type="subTitle" idx="1"/>
          </p:nvPr>
        </p:nvSpPr>
        <p:spPr/>
        <p:txBody>
          <a:bodyPr/>
          <a:lstStyle/>
          <a:p>
            <a:endParaRPr lang="en-GB" dirty="0"/>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5000" b="1" dirty="0" smtClean="0">
                <a:solidFill>
                  <a:srgbClr val="FF3399"/>
                </a:solidFill>
                <a:latin typeface="MV Boli" pitchFamily="2" charset="0"/>
                <a:cs typeface="MV Boli" pitchFamily="2" charset="0"/>
              </a:rPr>
              <a:t>Keep </a:t>
            </a:r>
            <a:r>
              <a:rPr lang="en-GB" sz="5000" b="1" dirty="0" smtClean="0">
                <a:solidFill>
                  <a:srgbClr val="7030A0"/>
                </a:solidFill>
                <a:latin typeface="MV Boli" pitchFamily="2" charset="0"/>
                <a:cs typeface="MV Boli" pitchFamily="2" charset="0"/>
              </a:rPr>
              <a:t>Up</a:t>
            </a:r>
            <a:r>
              <a:rPr lang="en-GB" sz="5000" b="1" dirty="0" smtClean="0">
                <a:solidFill>
                  <a:srgbClr val="FF3399"/>
                </a:solidFill>
                <a:latin typeface="MV Boli" pitchFamily="2" charset="0"/>
                <a:cs typeface="MV Boli" pitchFamily="2" charset="0"/>
              </a:rPr>
              <a:t> with </a:t>
            </a:r>
            <a:r>
              <a:rPr lang="en-GB" sz="5000" b="1" dirty="0" smtClean="0">
                <a:solidFill>
                  <a:srgbClr val="7030A0"/>
                </a:solidFill>
                <a:latin typeface="MV Boli" pitchFamily="2" charset="0"/>
                <a:cs typeface="MV Boli" pitchFamily="2" charset="0"/>
              </a:rPr>
              <a:t>Technology!</a:t>
            </a:r>
            <a:endParaRPr lang="en-GB" sz="5000" b="1" dirty="0">
              <a:solidFill>
                <a:srgbClr val="7030A0"/>
              </a:solidFill>
              <a:latin typeface="MV Boli" pitchFamily="2" charset="0"/>
              <a:cs typeface="MV Boli" pitchFamily="2" charset="0"/>
            </a:endParaRPr>
          </a:p>
        </p:txBody>
      </p:sp>
      <p:sp>
        <p:nvSpPr>
          <p:cNvPr id="3" name="Content Placeholder 2"/>
          <p:cNvSpPr>
            <a:spLocks noGrp="1"/>
          </p:cNvSpPr>
          <p:nvPr>
            <p:ph idx="1"/>
          </p:nvPr>
        </p:nvSpPr>
        <p:spPr>
          <a:xfrm>
            <a:off x="251520" y="1196752"/>
            <a:ext cx="8229600" cy="4525963"/>
          </a:xfrm>
        </p:spPr>
        <p:txBody>
          <a:bodyPr>
            <a:normAutofit fontScale="92500" lnSpcReduction="10000"/>
          </a:bodyPr>
          <a:lstStyle/>
          <a:p>
            <a:pPr algn="ctr">
              <a:buNone/>
            </a:pPr>
            <a:r>
              <a:rPr lang="en-GB" sz="4400" b="1" i="1" dirty="0" smtClean="0">
                <a:solidFill>
                  <a:srgbClr val="FF0066"/>
                </a:solidFill>
                <a:latin typeface="MV Boli" pitchFamily="2" charset="0"/>
                <a:cs typeface="MV Boli" pitchFamily="2" charset="0"/>
              </a:rPr>
              <a:t>Remember: the Internet is not something to be feared!</a:t>
            </a:r>
          </a:p>
          <a:p>
            <a:r>
              <a:rPr lang="en-GB" dirty="0" smtClean="0">
                <a:latin typeface="MV Boli" pitchFamily="2" charset="0"/>
                <a:cs typeface="MV Boli" pitchFamily="2" charset="0"/>
              </a:rPr>
              <a:t>As long as your child knows how to use it appropriately and knows what to do if they are worried, they should be using it from a young age. </a:t>
            </a:r>
          </a:p>
          <a:p>
            <a:r>
              <a:rPr lang="en-GB" dirty="0" smtClean="0">
                <a:latin typeface="MV Boli" pitchFamily="2" charset="0"/>
                <a:cs typeface="MV Boli" pitchFamily="2" charset="0"/>
              </a:rPr>
              <a:t>Explore it together and help them become computer literate - </a:t>
            </a:r>
            <a:r>
              <a:rPr lang="en-GB" b="1" dirty="0" smtClean="0">
                <a:latin typeface="MV Boli" pitchFamily="2" charset="0"/>
                <a:cs typeface="MV Boli" pitchFamily="2" charset="0"/>
              </a:rPr>
              <a:t>they</a:t>
            </a:r>
            <a:r>
              <a:rPr lang="en-GB" dirty="0" smtClean="0">
                <a:latin typeface="MV Boli" pitchFamily="2" charset="0"/>
                <a:cs typeface="MV Boli" pitchFamily="2" charset="0"/>
              </a:rPr>
              <a:t> w</a:t>
            </a:r>
            <a:r>
              <a:rPr lang="en-GB" b="1" dirty="0" smtClean="0">
                <a:latin typeface="MV Boli" pitchFamily="2" charset="0"/>
                <a:cs typeface="MV Boli" pitchFamily="2" charset="0"/>
              </a:rPr>
              <a:t>ill need these skills in the future!</a:t>
            </a:r>
            <a:endParaRPr lang="en-GB" b="1" dirty="0">
              <a:latin typeface="MV Boli" pitchFamily="2" charset="0"/>
              <a:cs typeface="MV Boli" pitchFamily="2" charset="0"/>
            </a:endParaRPr>
          </a:p>
        </p:txBody>
      </p:sp>
      <p:pic>
        <p:nvPicPr>
          <p:cNvPr id="5" name="Picture 2" descr="computer  animations"/>
          <p:cNvPicPr>
            <a:picLocks noChangeAspect="1" noChangeArrowheads="1" noCrop="1"/>
          </p:cNvPicPr>
          <p:nvPr/>
        </p:nvPicPr>
        <p:blipFill>
          <a:blip r:embed="rId2" cstate="print"/>
          <a:srcRect/>
          <a:stretch>
            <a:fillRect/>
          </a:stretch>
        </p:blipFill>
        <p:spPr bwMode="auto">
          <a:xfrm>
            <a:off x="6502166" y="5229200"/>
            <a:ext cx="2641834" cy="1628800"/>
          </a:xfrm>
          <a:prstGeom prst="rect">
            <a:avLst/>
          </a:prstGeom>
          <a:noFill/>
        </p:spPr>
      </p:pic>
    </p:spTree>
  </p:cSld>
  <p:clrMapOvr>
    <a:masterClrMapping/>
  </p:clrMapOvr>
  <p:transition spd="slow">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normAutofit/>
          </a:bodyPr>
          <a:lstStyle/>
          <a:p>
            <a:r>
              <a:rPr lang="en-GB" sz="5400" b="1" dirty="0" smtClean="0">
                <a:solidFill>
                  <a:srgbClr val="00B050"/>
                </a:solidFill>
                <a:latin typeface="MV Boli" pitchFamily="2" charset="0"/>
                <a:cs typeface="MV Boli" pitchFamily="2" charset="0"/>
              </a:rPr>
              <a:t>Further </a:t>
            </a:r>
            <a:r>
              <a:rPr lang="en-GB" sz="5400" b="1" dirty="0" smtClean="0">
                <a:solidFill>
                  <a:srgbClr val="92D050"/>
                </a:solidFill>
                <a:latin typeface="MV Boli" pitchFamily="2" charset="0"/>
                <a:cs typeface="MV Boli" pitchFamily="2" charset="0"/>
              </a:rPr>
              <a:t>Information</a:t>
            </a:r>
            <a:endParaRPr lang="en-GB" sz="5400" b="1" dirty="0">
              <a:solidFill>
                <a:srgbClr val="92D050"/>
              </a:solidFill>
              <a:latin typeface="MV Boli" pitchFamily="2" charset="0"/>
              <a:cs typeface="MV Boli" pitchFamily="2" charset="0"/>
            </a:endParaRPr>
          </a:p>
        </p:txBody>
      </p:sp>
      <p:sp>
        <p:nvSpPr>
          <p:cNvPr id="3" name="Content Placeholder 2"/>
          <p:cNvSpPr>
            <a:spLocks noGrp="1"/>
          </p:cNvSpPr>
          <p:nvPr>
            <p:ph idx="1"/>
          </p:nvPr>
        </p:nvSpPr>
        <p:spPr>
          <a:xfrm>
            <a:off x="214282" y="1142984"/>
            <a:ext cx="8715436" cy="4983179"/>
          </a:xfrm>
        </p:spPr>
        <p:txBody>
          <a:bodyPr>
            <a:noAutofit/>
          </a:bodyPr>
          <a:lstStyle/>
          <a:p>
            <a:r>
              <a:rPr lang="en-GB" sz="2800" dirty="0" smtClean="0">
                <a:latin typeface="MV Boli" pitchFamily="2" charset="0"/>
                <a:cs typeface="MV Boli" pitchFamily="2" charset="0"/>
                <a:hlinkClick r:id="rId2"/>
              </a:rPr>
              <a:t>www.ceop.police.uk</a:t>
            </a:r>
            <a:r>
              <a:rPr lang="en-GB" sz="2800" dirty="0" smtClean="0">
                <a:latin typeface="MV Boli" pitchFamily="2" charset="0"/>
                <a:cs typeface="MV Boli" pitchFamily="2" charset="0"/>
              </a:rPr>
              <a:t> </a:t>
            </a:r>
            <a:r>
              <a:rPr lang="en-GB" sz="2800" dirty="0" smtClean="0">
                <a:solidFill>
                  <a:srgbClr val="002060"/>
                </a:solidFill>
                <a:latin typeface="MV Boli" pitchFamily="2" charset="0"/>
                <a:cs typeface="MV Boli" pitchFamily="2" charset="0"/>
              </a:rPr>
              <a:t>– the Child Exploitation and Online Protection Centre’s website houses a range of information on how to stay safe online. It includes a unique facility that enables parents and young people to make reports of actual or attempted abuse online.</a:t>
            </a:r>
          </a:p>
          <a:p>
            <a:r>
              <a:rPr lang="en-GB" sz="2800" dirty="0" smtClean="0">
                <a:latin typeface="MV Boli" pitchFamily="2" charset="0"/>
                <a:cs typeface="MV Boli" pitchFamily="2" charset="0"/>
                <a:hlinkClick r:id="rId3"/>
              </a:rPr>
              <a:t>www.childnet.com</a:t>
            </a:r>
            <a:r>
              <a:rPr lang="en-GB" sz="2800" dirty="0" smtClean="0">
                <a:latin typeface="MV Boli" pitchFamily="2" charset="0"/>
                <a:cs typeface="MV Boli" pitchFamily="2" charset="0"/>
              </a:rPr>
              <a:t> </a:t>
            </a:r>
            <a:r>
              <a:rPr lang="en-GB" sz="2800" dirty="0" smtClean="0">
                <a:solidFill>
                  <a:srgbClr val="7030A0"/>
                </a:solidFill>
                <a:latin typeface="MV Boli" pitchFamily="2" charset="0"/>
                <a:cs typeface="MV Boli" pitchFamily="2" charset="0"/>
              </a:rPr>
              <a:t>– The </a:t>
            </a:r>
            <a:r>
              <a:rPr lang="en-GB" sz="2800" i="1" dirty="0" err="1" smtClean="0">
                <a:solidFill>
                  <a:srgbClr val="7030A0"/>
                </a:solidFill>
                <a:latin typeface="MV Boli" pitchFamily="2" charset="0"/>
                <a:cs typeface="MV Boli" pitchFamily="2" charset="0"/>
              </a:rPr>
              <a:t>Childnet</a:t>
            </a:r>
            <a:r>
              <a:rPr lang="en-GB" sz="2800" dirty="0" smtClean="0">
                <a:solidFill>
                  <a:srgbClr val="7030A0"/>
                </a:solidFill>
                <a:latin typeface="MV Boli" pitchFamily="2" charset="0"/>
                <a:cs typeface="MV Boli" pitchFamily="2" charset="0"/>
              </a:rPr>
              <a:t> website gives internet safety advice and links.</a:t>
            </a:r>
          </a:p>
          <a:p>
            <a:r>
              <a:rPr lang="en-GB" sz="2800" dirty="0" smtClean="0">
                <a:latin typeface="MV Boli" pitchFamily="2" charset="0"/>
                <a:cs typeface="MV Boli" pitchFamily="2" charset="0"/>
                <a:hlinkClick r:id="rId4"/>
              </a:rPr>
              <a:t>www.digizen.org/socialnetworking</a:t>
            </a:r>
            <a:r>
              <a:rPr lang="en-GB" sz="2800" dirty="0" smtClean="0">
                <a:latin typeface="MV Boli" pitchFamily="2" charset="0"/>
                <a:cs typeface="MV Boli" pitchFamily="2" charset="0"/>
              </a:rPr>
              <a:t> </a:t>
            </a:r>
            <a:r>
              <a:rPr lang="en-GB" sz="2800" dirty="0" smtClean="0">
                <a:solidFill>
                  <a:srgbClr val="666633"/>
                </a:solidFill>
                <a:latin typeface="MV Boli" pitchFamily="2" charset="0"/>
                <a:cs typeface="MV Boli" pitchFamily="2" charset="0"/>
              </a:rPr>
              <a:t>- A 2008 report by </a:t>
            </a:r>
            <a:r>
              <a:rPr lang="en-GB" sz="2800" i="1" dirty="0" err="1" smtClean="0">
                <a:solidFill>
                  <a:srgbClr val="666633"/>
                </a:solidFill>
                <a:latin typeface="MV Boli" pitchFamily="2" charset="0"/>
                <a:cs typeface="MV Boli" pitchFamily="2" charset="0"/>
              </a:rPr>
              <a:t>Childnet</a:t>
            </a:r>
            <a:r>
              <a:rPr lang="en-GB" sz="2800" dirty="0" smtClean="0">
                <a:solidFill>
                  <a:srgbClr val="666633"/>
                </a:solidFill>
                <a:latin typeface="MV Boli" pitchFamily="2" charset="0"/>
                <a:cs typeface="MV Boli" pitchFamily="2" charset="0"/>
              </a:rPr>
              <a:t> providing adults with a comprehensive guide to social networking services.</a:t>
            </a:r>
            <a:endParaRPr lang="en-GB" sz="2800" dirty="0">
              <a:solidFill>
                <a:srgbClr val="666633"/>
              </a:solidFill>
              <a:latin typeface="MV Boli" pitchFamily="2" charset="0"/>
              <a:cs typeface="MV Boli" pitchFamily="2" charset="0"/>
            </a:endParaRPr>
          </a:p>
        </p:txBody>
      </p:sp>
    </p:spTree>
  </p:cSld>
  <p:clrMapOvr>
    <a:masterClrMapping/>
  </p:clrMapOvr>
  <p:transition spd="slow">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8000" b="1" dirty="0" smtClean="0">
                <a:solidFill>
                  <a:srgbClr val="C00000"/>
                </a:solidFill>
                <a:latin typeface="MV Boli" pitchFamily="2" charset="0"/>
                <a:cs typeface="MV Boli" pitchFamily="2" charset="0"/>
              </a:rPr>
              <a:t>U</a:t>
            </a:r>
            <a:r>
              <a:rPr lang="en-GB" sz="8000" b="1" dirty="0" smtClean="0">
                <a:solidFill>
                  <a:srgbClr val="FF0000"/>
                </a:solidFill>
                <a:latin typeface="MV Boli" pitchFamily="2" charset="0"/>
                <a:cs typeface="MV Boli" pitchFamily="2" charset="0"/>
              </a:rPr>
              <a:t>s</a:t>
            </a:r>
            <a:r>
              <a:rPr lang="en-GB" sz="8000" b="1" dirty="0" smtClean="0">
                <a:solidFill>
                  <a:schemeClr val="accent6">
                    <a:lumMod val="75000"/>
                  </a:schemeClr>
                </a:solidFill>
                <a:latin typeface="MV Boli" pitchFamily="2" charset="0"/>
                <a:cs typeface="MV Boli" pitchFamily="2" charset="0"/>
              </a:rPr>
              <a:t>e</a:t>
            </a:r>
            <a:r>
              <a:rPr lang="en-GB" sz="8000" b="1" dirty="0" smtClean="0">
                <a:solidFill>
                  <a:srgbClr val="FFC000"/>
                </a:solidFill>
                <a:latin typeface="MV Boli" pitchFamily="2" charset="0"/>
                <a:cs typeface="MV Boli" pitchFamily="2" charset="0"/>
              </a:rPr>
              <a:t>f</a:t>
            </a:r>
            <a:r>
              <a:rPr lang="en-GB" sz="8000" b="1" dirty="0" smtClean="0">
                <a:solidFill>
                  <a:srgbClr val="FFFF00"/>
                </a:solidFill>
                <a:latin typeface="MV Boli" pitchFamily="2" charset="0"/>
                <a:cs typeface="MV Boli" pitchFamily="2" charset="0"/>
              </a:rPr>
              <a:t>u</a:t>
            </a:r>
            <a:r>
              <a:rPr lang="en-GB" sz="8000" b="1" dirty="0" smtClean="0">
                <a:solidFill>
                  <a:srgbClr val="CCFF33"/>
                </a:solidFill>
                <a:latin typeface="MV Boli" pitchFamily="2" charset="0"/>
                <a:cs typeface="MV Boli" pitchFamily="2" charset="0"/>
              </a:rPr>
              <a:t>l</a:t>
            </a:r>
            <a:r>
              <a:rPr lang="en-GB" sz="8000" b="1" dirty="0" smtClean="0">
                <a:solidFill>
                  <a:srgbClr val="C00000"/>
                </a:solidFill>
                <a:latin typeface="MV Boli" pitchFamily="2" charset="0"/>
                <a:cs typeface="MV Boli" pitchFamily="2" charset="0"/>
              </a:rPr>
              <a:t> </a:t>
            </a:r>
            <a:r>
              <a:rPr lang="en-GB" sz="8000" b="1" dirty="0" smtClean="0">
                <a:solidFill>
                  <a:srgbClr val="92D050"/>
                </a:solidFill>
                <a:latin typeface="MV Boli" pitchFamily="2" charset="0"/>
                <a:cs typeface="MV Boli" pitchFamily="2" charset="0"/>
              </a:rPr>
              <a:t>W</a:t>
            </a:r>
            <a:r>
              <a:rPr lang="en-GB" sz="8000" b="1" dirty="0" smtClean="0">
                <a:solidFill>
                  <a:srgbClr val="00B050"/>
                </a:solidFill>
                <a:latin typeface="MV Boli" pitchFamily="2" charset="0"/>
                <a:cs typeface="MV Boli" pitchFamily="2" charset="0"/>
              </a:rPr>
              <a:t>e</a:t>
            </a:r>
            <a:r>
              <a:rPr lang="en-GB" sz="8000" b="1" dirty="0" smtClean="0">
                <a:solidFill>
                  <a:schemeClr val="accent5">
                    <a:lumMod val="75000"/>
                  </a:schemeClr>
                </a:solidFill>
                <a:latin typeface="MV Boli" pitchFamily="2" charset="0"/>
                <a:cs typeface="MV Boli" pitchFamily="2" charset="0"/>
              </a:rPr>
              <a:t>b</a:t>
            </a:r>
            <a:r>
              <a:rPr lang="en-GB" sz="8000" b="1" dirty="0" smtClean="0">
                <a:solidFill>
                  <a:srgbClr val="0070C0"/>
                </a:solidFill>
                <a:latin typeface="MV Boli" pitchFamily="2" charset="0"/>
                <a:cs typeface="MV Boli" pitchFamily="2" charset="0"/>
              </a:rPr>
              <a:t>s</a:t>
            </a:r>
            <a:r>
              <a:rPr lang="en-GB" sz="8000" b="1" dirty="0" smtClean="0">
                <a:solidFill>
                  <a:srgbClr val="002060"/>
                </a:solidFill>
                <a:latin typeface="MV Boli" pitchFamily="2" charset="0"/>
                <a:cs typeface="MV Boli" pitchFamily="2" charset="0"/>
              </a:rPr>
              <a:t>i</a:t>
            </a:r>
            <a:r>
              <a:rPr lang="en-GB" sz="8000" b="1" dirty="0" smtClean="0">
                <a:solidFill>
                  <a:srgbClr val="7030A0"/>
                </a:solidFill>
                <a:latin typeface="MV Boli" pitchFamily="2" charset="0"/>
                <a:cs typeface="MV Boli" pitchFamily="2" charset="0"/>
              </a:rPr>
              <a:t>t</a:t>
            </a:r>
            <a:r>
              <a:rPr lang="en-GB" sz="8000" b="1" dirty="0" smtClean="0">
                <a:solidFill>
                  <a:srgbClr val="CC3399"/>
                </a:solidFill>
                <a:latin typeface="MV Boli" pitchFamily="2" charset="0"/>
                <a:cs typeface="MV Boli" pitchFamily="2" charset="0"/>
              </a:rPr>
              <a:t>e</a:t>
            </a:r>
            <a:r>
              <a:rPr lang="en-GB" sz="8000" b="1" dirty="0" smtClean="0">
                <a:solidFill>
                  <a:srgbClr val="FF0000"/>
                </a:solidFill>
                <a:latin typeface="MV Boli" pitchFamily="2" charset="0"/>
                <a:cs typeface="MV Boli" pitchFamily="2" charset="0"/>
              </a:rPr>
              <a:t>s</a:t>
            </a:r>
            <a:endParaRPr lang="en-GB" sz="8000" b="1" dirty="0">
              <a:solidFill>
                <a:srgbClr val="FF0000"/>
              </a:solidFill>
              <a:latin typeface="MV Boli" pitchFamily="2" charset="0"/>
              <a:cs typeface="MV Boli" pitchFamily="2" charset="0"/>
            </a:endParaRPr>
          </a:p>
        </p:txBody>
      </p:sp>
      <p:sp>
        <p:nvSpPr>
          <p:cNvPr id="3" name="Content Placeholder 2"/>
          <p:cNvSpPr>
            <a:spLocks noGrp="1"/>
          </p:cNvSpPr>
          <p:nvPr>
            <p:ph idx="1"/>
          </p:nvPr>
        </p:nvSpPr>
        <p:spPr/>
        <p:txBody>
          <a:bodyPr>
            <a:normAutofit/>
          </a:bodyPr>
          <a:lstStyle/>
          <a:p>
            <a:r>
              <a:rPr lang="en-GB" sz="4000" u="sng" dirty="0" smtClean="0">
                <a:solidFill>
                  <a:srgbClr val="CC3399"/>
                </a:solidFill>
                <a:latin typeface="Berlin Sans FB" pitchFamily="34" charset="0"/>
                <a:hlinkClick r:id="rId2"/>
              </a:rPr>
              <a:t>http</a:t>
            </a:r>
            <a:r>
              <a:rPr lang="en-GB" sz="4000" u="sng" dirty="0">
                <a:solidFill>
                  <a:srgbClr val="CC3399"/>
                </a:solidFill>
                <a:latin typeface="Berlin Sans FB" pitchFamily="34" charset="0"/>
                <a:hlinkClick r:id="rId2"/>
              </a:rPr>
              <a:t>://www.thinkuknow.co.uk/</a:t>
            </a:r>
            <a:endParaRPr lang="en-GB" sz="4000" dirty="0">
              <a:solidFill>
                <a:srgbClr val="CC3399"/>
              </a:solidFill>
              <a:latin typeface="Berlin Sans FB" pitchFamily="34" charset="0"/>
            </a:endParaRPr>
          </a:p>
          <a:p>
            <a:r>
              <a:rPr lang="en-GB" sz="4000" dirty="0" smtClean="0">
                <a:solidFill>
                  <a:srgbClr val="00B0F0"/>
                </a:solidFill>
                <a:latin typeface="Berlin Sans FB" pitchFamily="34" charset="0"/>
                <a:hlinkClick r:id="rId3"/>
              </a:rPr>
              <a:t>http://hectorsworld.netsafe.org.nz/teachers/hectors-world-safety-button/</a:t>
            </a:r>
            <a:r>
              <a:rPr lang="en-GB" sz="4000" dirty="0" smtClean="0">
                <a:solidFill>
                  <a:srgbClr val="00B0F0"/>
                </a:solidFill>
                <a:latin typeface="Berlin Sans FB" pitchFamily="34" charset="0"/>
              </a:rPr>
              <a:t> </a:t>
            </a:r>
          </a:p>
          <a:p>
            <a:r>
              <a:rPr lang="en-GB" sz="4000" dirty="0" smtClean="0">
                <a:solidFill>
                  <a:srgbClr val="00B050"/>
                </a:solidFill>
                <a:latin typeface="Berlin Sans FB" pitchFamily="34" charset="0"/>
                <a:hlinkClick r:id="rId4"/>
              </a:rPr>
              <a:t>http://www.kidsmart.org.uk/</a:t>
            </a:r>
            <a:endParaRPr lang="en-GB" sz="4000" dirty="0" smtClean="0">
              <a:solidFill>
                <a:srgbClr val="00B050"/>
              </a:solidFill>
              <a:latin typeface="Berlin Sans FB" pitchFamily="34" charset="0"/>
            </a:endParaRPr>
          </a:p>
          <a:p>
            <a:endParaRPr lang="en-GB" dirty="0" smtClean="0"/>
          </a:p>
          <a:p>
            <a:pPr>
              <a:buNone/>
            </a:pPr>
            <a:endParaRPr lang="en-GB" dirty="0"/>
          </a:p>
        </p:txBody>
      </p:sp>
      <p:pic>
        <p:nvPicPr>
          <p:cNvPr id="4" name="Picture 12" descr="http://t1.gstatic.com/images?q=tbn:ANd9GcQpMObJv6VlzuXLNl3JJaUEXSTadApIsLLRX9EmAdWThw4580Csuw:media3.s-nbcnews.com/i/streams/2013/December/131220/2D10287473-youtube-logo.png">
            <a:hlinkClick r:id="rId5"/>
          </p:cNvPr>
          <p:cNvPicPr>
            <a:picLocks noChangeAspect="1" noChangeArrowheads="1"/>
          </p:cNvPicPr>
          <p:nvPr/>
        </p:nvPicPr>
        <p:blipFill>
          <a:blip r:embed="rId6" cstate="print"/>
          <a:srcRect/>
          <a:stretch>
            <a:fillRect/>
          </a:stretch>
        </p:blipFill>
        <p:spPr bwMode="auto">
          <a:xfrm>
            <a:off x="7786710" y="5572140"/>
            <a:ext cx="1061150" cy="1071570"/>
          </a:xfrm>
          <a:prstGeom prst="rect">
            <a:avLst/>
          </a:prstGeom>
          <a:noFill/>
        </p:spPr>
      </p:pic>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445624" cy="1143000"/>
          </a:xfrm>
        </p:spPr>
        <p:txBody>
          <a:bodyPr>
            <a:noAutofit/>
          </a:bodyPr>
          <a:lstStyle/>
          <a:p>
            <a:r>
              <a:rPr lang="en-GB" b="1" dirty="0" smtClean="0">
                <a:solidFill>
                  <a:srgbClr val="C00000"/>
                </a:solidFill>
                <a:latin typeface="MV Boli" pitchFamily="2" charset="0"/>
                <a:cs typeface="MV Boli" pitchFamily="2" charset="0"/>
              </a:rPr>
              <a:t>Why </a:t>
            </a:r>
            <a:r>
              <a:rPr lang="en-GB" b="1" dirty="0" smtClean="0">
                <a:solidFill>
                  <a:srgbClr val="FF0000"/>
                </a:solidFill>
                <a:latin typeface="MV Boli" pitchFamily="2" charset="0"/>
                <a:cs typeface="MV Boli" pitchFamily="2" charset="0"/>
              </a:rPr>
              <a:t>is</a:t>
            </a:r>
            <a:r>
              <a:rPr lang="en-GB" b="1" dirty="0" smtClean="0">
                <a:solidFill>
                  <a:srgbClr val="C00000"/>
                </a:solidFill>
                <a:latin typeface="MV Boli" pitchFamily="2" charset="0"/>
                <a:cs typeface="MV Boli" pitchFamily="2" charset="0"/>
              </a:rPr>
              <a:t> </a:t>
            </a:r>
            <a:r>
              <a:rPr lang="en-GB" b="1" dirty="0" smtClean="0">
                <a:solidFill>
                  <a:schemeClr val="accent6">
                    <a:lumMod val="75000"/>
                  </a:schemeClr>
                </a:solidFill>
                <a:latin typeface="MV Boli" pitchFamily="2" charset="0"/>
                <a:cs typeface="MV Boli" pitchFamily="2" charset="0"/>
              </a:rPr>
              <a:t>it</a:t>
            </a:r>
            <a:r>
              <a:rPr lang="en-GB" b="1" dirty="0" smtClean="0">
                <a:solidFill>
                  <a:srgbClr val="C00000"/>
                </a:solidFill>
                <a:latin typeface="MV Boli" pitchFamily="2" charset="0"/>
                <a:cs typeface="MV Boli" pitchFamily="2" charset="0"/>
              </a:rPr>
              <a:t> </a:t>
            </a:r>
            <a:r>
              <a:rPr lang="en-GB" b="1" dirty="0" smtClean="0">
                <a:solidFill>
                  <a:srgbClr val="FFC000"/>
                </a:solidFill>
                <a:latin typeface="MV Boli" pitchFamily="2" charset="0"/>
                <a:cs typeface="MV Boli" pitchFamily="2" charset="0"/>
              </a:rPr>
              <a:t>important </a:t>
            </a:r>
            <a:r>
              <a:rPr lang="en-GB" b="1" dirty="0" smtClean="0">
                <a:solidFill>
                  <a:srgbClr val="EBE600"/>
                </a:solidFill>
                <a:latin typeface="MV Boli" pitchFamily="2" charset="0"/>
                <a:cs typeface="MV Boli" pitchFamily="2" charset="0"/>
              </a:rPr>
              <a:t>our</a:t>
            </a:r>
            <a:r>
              <a:rPr lang="en-GB" b="1" dirty="0" smtClean="0">
                <a:solidFill>
                  <a:srgbClr val="C00000"/>
                </a:solidFill>
                <a:latin typeface="MV Boli" pitchFamily="2" charset="0"/>
                <a:cs typeface="MV Boli" pitchFamily="2" charset="0"/>
              </a:rPr>
              <a:t> </a:t>
            </a:r>
            <a:r>
              <a:rPr lang="en-GB" b="1" dirty="0" smtClean="0">
                <a:solidFill>
                  <a:srgbClr val="CCFF33"/>
                </a:solidFill>
                <a:latin typeface="MV Boli" pitchFamily="2" charset="0"/>
                <a:cs typeface="MV Boli" pitchFamily="2" charset="0"/>
              </a:rPr>
              <a:t>children </a:t>
            </a:r>
            <a:r>
              <a:rPr lang="en-GB" b="1" dirty="0" smtClean="0">
                <a:solidFill>
                  <a:srgbClr val="92D050"/>
                </a:solidFill>
                <a:latin typeface="MV Boli" pitchFamily="2" charset="0"/>
                <a:cs typeface="MV Boli" pitchFamily="2" charset="0"/>
              </a:rPr>
              <a:t>are</a:t>
            </a:r>
            <a:r>
              <a:rPr lang="en-GB" b="1" dirty="0" smtClean="0">
                <a:solidFill>
                  <a:srgbClr val="CCFF33"/>
                </a:solidFill>
                <a:latin typeface="MV Boli" pitchFamily="2" charset="0"/>
                <a:cs typeface="MV Boli" pitchFamily="2" charset="0"/>
              </a:rPr>
              <a:t> </a:t>
            </a:r>
            <a:r>
              <a:rPr lang="en-GB" b="1" dirty="0" smtClean="0">
                <a:solidFill>
                  <a:srgbClr val="00B050"/>
                </a:solidFill>
                <a:latin typeface="MV Boli" pitchFamily="2" charset="0"/>
                <a:cs typeface="MV Boli" pitchFamily="2" charset="0"/>
              </a:rPr>
              <a:t>computer-</a:t>
            </a:r>
            <a:r>
              <a:rPr lang="en-GB" b="1" dirty="0" smtClean="0">
                <a:solidFill>
                  <a:schemeClr val="accent3">
                    <a:lumMod val="75000"/>
                  </a:schemeClr>
                </a:solidFill>
                <a:latin typeface="MV Boli" pitchFamily="2" charset="0"/>
                <a:cs typeface="MV Boli" pitchFamily="2" charset="0"/>
              </a:rPr>
              <a:t>literate</a:t>
            </a:r>
            <a:r>
              <a:rPr lang="en-GB" b="1" dirty="0" smtClean="0">
                <a:solidFill>
                  <a:schemeClr val="accent3">
                    <a:lumMod val="50000"/>
                  </a:schemeClr>
                </a:solidFill>
                <a:latin typeface="MV Boli" pitchFamily="2" charset="0"/>
                <a:cs typeface="MV Boli" pitchFamily="2" charset="0"/>
              </a:rPr>
              <a:t>?</a:t>
            </a:r>
            <a:endParaRPr lang="en-GB" b="1" dirty="0">
              <a:solidFill>
                <a:schemeClr val="accent3">
                  <a:lumMod val="50000"/>
                </a:schemeClr>
              </a:solidFill>
              <a:latin typeface="MV Boli" pitchFamily="2" charset="0"/>
              <a:cs typeface="MV Boli" pitchFamily="2" charset="0"/>
            </a:endParaRPr>
          </a:p>
        </p:txBody>
      </p:sp>
      <p:sp>
        <p:nvSpPr>
          <p:cNvPr id="3" name="Content Placeholder 2"/>
          <p:cNvSpPr>
            <a:spLocks noGrp="1"/>
          </p:cNvSpPr>
          <p:nvPr>
            <p:ph idx="1"/>
          </p:nvPr>
        </p:nvSpPr>
        <p:spPr>
          <a:xfrm>
            <a:off x="395536" y="1844824"/>
            <a:ext cx="8229600" cy="4525963"/>
          </a:xfrm>
        </p:spPr>
        <p:txBody>
          <a:bodyPr>
            <a:normAutofit/>
          </a:bodyPr>
          <a:lstStyle/>
          <a:p>
            <a:pPr algn="ctr">
              <a:buNone/>
            </a:pPr>
            <a:endParaRPr lang="en-GB" dirty="0">
              <a:latin typeface="Aharoni" pitchFamily="2" charset="-79"/>
              <a:cs typeface="Aharoni" pitchFamily="2" charset="-79"/>
            </a:endParaRPr>
          </a:p>
        </p:txBody>
      </p:sp>
      <p:sp>
        <p:nvSpPr>
          <p:cNvPr id="4" name="Cloud Callout 3"/>
          <p:cNvSpPr/>
          <p:nvPr/>
        </p:nvSpPr>
        <p:spPr>
          <a:xfrm>
            <a:off x="179512" y="1268760"/>
            <a:ext cx="8784976" cy="5445224"/>
          </a:xfrm>
          <a:prstGeom prst="cloudCallout">
            <a:avLst>
              <a:gd name="adj1" fmla="val -47485"/>
              <a:gd name="adj2" fmla="val 40887"/>
            </a:avLst>
          </a:prstGeom>
          <a:gradFill>
            <a:gsLst>
              <a:gs pos="0">
                <a:srgbClr val="FF3399"/>
              </a:gs>
              <a:gs pos="25000">
                <a:srgbClr val="FF6633"/>
              </a:gs>
              <a:gs pos="50000">
                <a:srgbClr val="FFFF00"/>
              </a:gs>
              <a:gs pos="75000">
                <a:srgbClr val="01A78F"/>
              </a:gs>
              <a:gs pos="100000">
                <a:srgbClr val="3366F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GB" sz="4800" b="1" dirty="0" smtClean="0">
                <a:solidFill>
                  <a:schemeClr val="tx1"/>
                </a:solidFill>
                <a:latin typeface="AbcPhonicsOne" pitchFamily="2" charset="0"/>
              </a:rPr>
              <a:t>65</a:t>
            </a:r>
            <a:r>
              <a:rPr lang="en-GB" sz="8000" dirty="0" smtClean="0">
                <a:solidFill>
                  <a:schemeClr val="tx1"/>
                </a:solidFill>
                <a:latin typeface="Aharoni" pitchFamily="2" charset="-79"/>
                <a:cs typeface="Aharoni" pitchFamily="2" charset="-79"/>
              </a:rPr>
              <a:t>%</a:t>
            </a:r>
            <a:r>
              <a:rPr lang="en-GB" sz="4400" dirty="0" smtClean="0">
                <a:solidFill>
                  <a:schemeClr val="tx1"/>
                </a:solidFill>
                <a:latin typeface="Aharoni" pitchFamily="2" charset="-79"/>
                <a:cs typeface="Aharoni" pitchFamily="2" charset="-79"/>
              </a:rPr>
              <a:t> of today’s primary-school children may end up doing work that hasn’t been invented yet.</a:t>
            </a:r>
            <a:endParaRPr lang="en-GB" sz="4800" dirty="0">
              <a:solidFill>
                <a:schemeClr val="tx1"/>
              </a:solidFill>
              <a:latin typeface="Aharoni" pitchFamily="2" charset="-79"/>
              <a:cs typeface="Aharoni" pitchFamily="2" charset="-79"/>
            </a:endParaRPr>
          </a:p>
        </p:txBody>
      </p:sp>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normAutofit/>
          </a:bodyPr>
          <a:lstStyle/>
          <a:p>
            <a:r>
              <a:rPr lang="en-GB" sz="5400" dirty="0" smtClean="0">
                <a:solidFill>
                  <a:srgbClr val="FF0000"/>
                </a:solidFill>
                <a:latin typeface="MV Boli" pitchFamily="2" charset="0"/>
                <a:cs typeface="MV Boli" pitchFamily="2" charset="0"/>
              </a:rPr>
              <a:t>Does </a:t>
            </a:r>
            <a:r>
              <a:rPr lang="en-GB" sz="5400" dirty="0" smtClean="0">
                <a:solidFill>
                  <a:srgbClr val="7030A0"/>
                </a:solidFill>
                <a:latin typeface="MV Boli" pitchFamily="2" charset="0"/>
                <a:cs typeface="MV Boli" pitchFamily="2" charset="0"/>
              </a:rPr>
              <a:t>Your</a:t>
            </a:r>
            <a:r>
              <a:rPr lang="en-GB" sz="5400" dirty="0" smtClean="0">
                <a:solidFill>
                  <a:srgbClr val="FF0000"/>
                </a:solidFill>
                <a:latin typeface="MV Boli" pitchFamily="2" charset="0"/>
                <a:cs typeface="MV Boli" pitchFamily="2" charset="0"/>
              </a:rPr>
              <a:t> </a:t>
            </a:r>
            <a:r>
              <a:rPr lang="en-GB" sz="5400" dirty="0" smtClean="0">
                <a:solidFill>
                  <a:srgbClr val="0070C0"/>
                </a:solidFill>
                <a:latin typeface="MV Boli" pitchFamily="2" charset="0"/>
                <a:cs typeface="MV Boli" pitchFamily="2" charset="0"/>
              </a:rPr>
              <a:t>Child</a:t>
            </a:r>
            <a:r>
              <a:rPr lang="en-GB" sz="5400" dirty="0" smtClean="0">
                <a:solidFill>
                  <a:srgbClr val="FF0000"/>
                </a:solidFill>
                <a:latin typeface="MV Boli" pitchFamily="2" charset="0"/>
                <a:cs typeface="MV Boli" pitchFamily="2" charset="0"/>
              </a:rPr>
              <a:t> </a:t>
            </a:r>
            <a:r>
              <a:rPr lang="en-GB" sz="5400" dirty="0" smtClean="0">
                <a:solidFill>
                  <a:srgbClr val="00B0F0"/>
                </a:solidFill>
                <a:latin typeface="MV Boli" pitchFamily="2" charset="0"/>
                <a:cs typeface="MV Boli" pitchFamily="2" charset="0"/>
              </a:rPr>
              <a:t>Use</a:t>
            </a:r>
            <a:r>
              <a:rPr lang="en-GB" sz="5400" dirty="0" smtClean="0">
                <a:solidFill>
                  <a:srgbClr val="00B050"/>
                </a:solidFill>
                <a:latin typeface="MV Boli" pitchFamily="2" charset="0"/>
                <a:cs typeface="MV Boli" pitchFamily="2" charset="0"/>
              </a:rPr>
              <a:t>:</a:t>
            </a:r>
            <a:endParaRPr lang="en-GB" sz="5400" dirty="0">
              <a:solidFill>
                <a:srgbClr val="00B050"/>
              </a:solidFill>
              <a:latin typeface="MV Boli" pitchFamily="2" charset="0"/>
              <a:cs typeface="MV Boli" pitchFamily="2" charset="0"/>
            </a:endParaRPr>
          </a:p>
        </p:txBody>
      </p:sp>
      <p:sp>
        <p:nvSpPr>
          <p:cNvPr id="3" name="Content Placeholder 2"/>
          <p:cNvSpPr>
            <a:spLocks noGrp="1"/>
          </p:cNvSpPr>
          <p:nvPr>
            <p:ph idx="1"/>
          </p:nvPr>
        </p:nvSpPr>
        <p:spPr>
          <a:xfrm>
            <a:off x="0" y="1142984"/>
            <a:ext cx="9144000" cy="4525963"/>
          </a:xfrm>
        </p:spPr>
        <p:txBody>
          <a:bodyPr>
            <a:normAutofit/>
          </a:bodyPr>
          <a:lstStyle/>
          <a:p>
            <a:r>
              <a:rPr lang="en-GB" sz="2400" dirty="0" smtClean="0">
                <a:latin typeface="MV Boli" pitchFamily="2" charset="0"/>
                <a:cs typeface="MV Boli" pitchFamily="2" charset="0"/>
              </a:rPr>
              <a:t>A Smart Phone (a phone with a wireless connection)?</a:t>
            </a:r>
          </a:p>
          <a:p>
            <a:r>
              <a:rPr lang="en-GB" sz="2400" dirty="0" smtClean="0">
                <a:latin typeface="MV Boli" pitchFamily="2" charset="0"/>
                <a:cs typeface="MV Boli" pitchFamily="2" charset="0"/>
              </a:rPr>
              <a:t>The Internet?</a:t>
            </a:r>
          </a:p>
          <a:p>
            <a:r>
              <a:rPr lang="en-GB" sz="2400" dirty="0" smtClean="0">
                <a:latin typeface="MV Boli" pitchFamily="2" charset="0"/>
                <a:cs typeface="MV Boli" pitchFamily="2" charset="0"/>
              </a:rPr>
              <a:t>A social networking site such as </a:t>
            </a:r>
            <a:r>
              <a:rPr lang="en-GB" sz="2400" i="1" dirty="0" err="1" smtClean="0">
                <a:latin typeface="MV Boli" pitchFamily="2" charset="0"/>
                <a:cs typeface="MV Boli" pitchFamily="2" charset="0"/>
              </a:rPr>
              <a:t>Facebook</a:t>
            </a:r>
            <a:r>
              <a:rPr lang="en-GB" sz="2400" i="1" dirty="0" smtClean="0">
                <a:latin typeface="MV Boli" pitchFamily="2" charset="0"/>
                <a:cs typeface="MV Boli" pitchFamily="2" charset="0"/>
              </a:rPr>
              <a:t>, Twitter, </a:t>
            </a:r>
            <a:r>
              <a:rPr lang="en-GB" sz="2400" i="1" dirty="0" err="1" smtClean="0">
                <a:latin typeface="MV Boli" pitchFamily="2" charset="0"/>
                <a:cs typeface="MV Boli" pitchFamily="2" charset="0"/>
              </a:rPr>
              <a:t>Snapchat</a:t>
            </a:r>
            <a:r>
              <a:rPr lang="en-GB" sz="2400" i="1" dirty="0" smtClean="0">
                <a:latin typeface="MV Boli" pitchFamily="2" charset="0"/>
                <a:cs typeface="MV Boli" pitchFamily="2" charset="0"/>
              </a:rPr>
              <a:t>, </a:t>
            </a:r>
            <a:r>
              <a:rPr lang="en-GB" sz="2400" i="1" dirty="0" err="1" smtClean="0">
                <a:latin typeface="MV Boli" pitchFamily="2" charset="0"/>
                <a:cs typeface="MV Boli" pitchFamily="2" charset="0"/>
              </a:rPr>
              <a:t>Instagram</a:t>
            </a:r>
            <a:r>
              <a:rPr lang="en-GB" sz="2400" i="1" dirty="0" smtClean="0">
                <a:latin typeface="MV Boli" pitchFamily="2" charset="0"/>
                <a:cs typeface="MV Boli" pitchFamily="2" charset="0"/>
              </a:rPr>
              <a:t> </a:t>
            </a:r>
            <a:r>
              <a:rPr lang="en-GB" sz="2400" dirty="0" smtClean="0">
                <a:latin typeface="MV Boli" pitchFamily="2" charset="0"/>
                <a:cs typeface="MV Boli" pitchFamily="2" charset="0"/>
              </a:rPr>
              <a:t>or</a:t>
            </a:r>
            <a:r>
              <a:rPr lang="en-GB" sz="2400" i="1" dirty="0" smtClean="0">
                <a:latin typeface="MV Boli" pitchFamily="2" charset="0"/>
                <a:cs typeface="MV Boli" pitchFamily="2" charset="0"/>
              </a:rPr>
              <a:t> MSN Messenger?</a:t>
            </a:r>
          </a:p>
          <a:p>
            <a:r>
              <a:rPr lang="en-GB" sz="2400" i="1" dirty="0" err="1" smtClean="0">
                <a:latin typeface="MV Boli" pitchFamily="2" charset="0"/>
                <a:cs typeface="MV Boli" pitchFamily="2" charset="0"/>
              </a:rPr>
              <a:t>Facetime</a:t>
            </a:r>
            <a:r>
              <a:rPr lang="en-GB" sz="2400" i="1" dirty="0" smtClean="0">
                <a:latin typeface="MV Boli" pitchFamily="2" charset="0"/>
                <a:cs typeface="MV Boli" pitchFamily="2" charset="0"/>
              </a:rPr>
              <a:t> </a:t>
            </a:r>
            <a:r>
              <a:rPr lang="en-GB" sz="2400" dirty="0" smtClean="0">
                <a:latin typeface="MV Boli" pitchFamily="2" charset="0"/>
                <a:cs typeface="MV Boli" pitchFamily="2" charset="0"/>
              </a:rPr>
              <a:t>or </a:t>
            </a:r>
            <a:r>
              <a:rPr lang="en-GB" sz="2400" i="1" dirty="0" smtClean="0">
                <a:latin typeface="MV Boli" pitchFamily="2" charset="0"/>
                <a:cs typeface="MV Boli" pitchFamily="2" charset="0"/>
              </a:rPr>
              <a:t>Skype?</a:t>
            </a:r>
          </a:p>
          <a:p>
            <a:r>
              <a:rPr lang="en-GB" sz="2400" dirty="0" smtClean="0">
                <a:latin typeface="MV Boli" pitchFamily="2" charset="0"/>
                <a:cs typeface="MV Boli" pitchFamily="2" charset="0"/>
              </a:rPr>
              <a:t>A gaming console where they can chat to other players?</a:t>
            </a:r>
          </a:p>
          <a:p>
            <a:r>
              <a:rPr lang="en-GB" sz="2400" dirty="0" smtClean="0">
                <a:latin typeface="MV Boli" pitchFamily="2" charset="0"/>
                <a:cs typeface="MV Boli" pitchFamily="2" charset="0"/>
              </a:rPr>
              <a:t>YouTube?</a:t>
            </a:r>
          </a:p>
          <a:p>
            <a:pPr algn="ctr">
              <a:buNone/>
            </a:pPr>
            <a:r>
              <a:rPr lang="en-GB" sz="2400" b="1" dirty="0" smtClean="0">
                <a:solidFill>
                  <a:srgbClr val="C00000"/>
                </a:solidFill>
                <a:latin typeface="MS UI Gothic" pitchFamily="34" charset="-128"/>
                <a:ea typeface="MS UI Gothic" pitchFamily="34" charset="-128"/>
                <a:cs typeface="MV Boli" pitchFamily="2" charset="0"/>
              </a:rPr>
              <a:t>If the answer is yes, then you need to be aware of the dangers and how to protect them in the virtual world.</a:t>
            </a:r>
            <a:endParaRPr lang="en-GB" sz="2400" b="1" dirty="0">
              <a:solidFill>
                <a:srgbClr val="C00000"/>
              </a:solidFill>
              <a:latin typeface="MS UI Gothic" pitchFamily="34" charset="-128"/>
              <a:ea typeface="MS UI Gothic" pitchFamily="34" charset="-128"/>
              <a:cs typeface="MV Boli" pitchFamily="2" charset="0"/>
            </a:endParaRPr>
          </a:p>
        </p:txBody>
      </p:sp>
      <p:pic>
        <p:nvPicPr>
          <p:cNvPr id="8194" name="Picture 2" descr="http://t2.gstatic.com/images?q=tbn:ANd9GcQasGNict4WSntrmcfNk89YFvzzbPAjWNtKcZ7BqGvMQsGXW8Nq:cdn4.pcadvisor.co.uk/cmsdata/reviews/3468001/iPhone_5C.jpg">
            <a:hlinkClick r:id="rId2"/>
          </p:cNvPr>
          <p:cNvPicPr>
            <a:picLocks noChangeAspect="1" noChangeArrowheads="1"/>
          </p:cNvPicPr>
          <p:nvPr/>
        </p:nvPicPr>
        <p:blipFill>
          <a:blip r:embed="rId3" cstate="print"/>
          <a:srcRect l="34820" r="35715"/>
          <a:stretch>
            <a:fillRect/>
          </a:stretch>
        </p:blipFill>
        <p:spPr bwMode="auto">
          <a:xfrm>
            <a:off x="285720" y="4857760"/>
            <a:ext cx="785818" cy="1714500"/>
          </a:xfrm>
          <a:prstGeom prst="rect">
            <a:avLst/>
          </a:prstGeom>
          <a:noFill/>
        </p:spPr>
      </p:pic>
      <p:pic>
        <p:nvPicPr>
          <p:cNvPr id="8196" name="Picture 4" descr="http://t1.gstatic.com/images?q=tbn:ANd9GcT0aTJXgO3hFz3a3NozBgG1Hv9-ugAYmqTnbEX9kAgmyEIPuEL2AQ:akashictimes.co.uk/wp-content/uploads/2014/02/facebook-markzuckerberg.jpeg">
            <a:hlinkClick r:id="rId4"/>
          </p:cNvPr>
          <p:cNvPicPr>
            <a:picLocks noChangeAspect="1" noChangeArrowheads="1"/>
          </p:cNvPicPr>
          <p:nvPr/>
        </p:nvPicPr>
        <p:blipFill>
          <a:blip r:embed="rId5" cstate="print"/>
          <a:srcRect/>
          <a:stretch>
            <a:fillRect/>
          </a:stretch>
        </p:blipFill>
        <p:spPr bwMode="auto">
          <a:xfrm>
            <a:off x="1285852" y="5000636"/>
            <a:ext cx="2071702" cy="1060751"/>
          </a:xfrm>
          <a:prstGeom prst="rect">
            <a:avLst/>
          </a:prstGeom>
          <a:noFill/>
        </p:spPr>
      </p:pic>
      <p:pic>
        <p:nvPicPr>
          <p:cNvPr id="8198" name="Picture 6" descr="http://t1.gstatic.com/images?q=tbn:ANd9GcQkVC2rPLv-4TSo7BCs10fdEaHE1zi4L46Z6qUJFEnMwl2n34mq:upcity.com/blog/wp-content/uploads/2013/12/twitter-logo.png">
            <a:hlinkClick r:id="rId6"/>
          </p:cNvPr>
          <p:cNvPicPr>
            <a:picLocks noChangeAspect="1" noChangeArrowheads="1"/>
          </p:cNvPicPr>
          <p:nvPr/>
        </p:nvPicPr>
        <p:blipFill>
          <a:blip r:embed="rId7" cstate="print"/>
          <a:srcRect/>
          <a:stretch>
            <a:fillRect/>
          </a:stretch>
        </p:blipFill>
        <p:spPr bwMode="auto">
          <a:xfrm>
            <a:off x="3786182" y="5000636"/>
            <a:ext cx="1571636" cy="591253"/>
          </a:xfrm>
          <a:prstGeom prst="rect">
            <a:avLst/>
          </a:prstGeom>
          <a:noFill/>
        </p:spPr>
      </p:pic>
      <p:pic>
        <p:nvPicPr>
          <p:cNvPr id="8200" name="Picture 8" descr="http://t1.gstatic.com/images?q=tbn:ANd9GcSBY0JThWTo3GTumLJb_FsyE_HyNdr-pvMg2ua_1EBLf8j2W2HY-w:socialmediatoday.com/sites/socialmediatoday.com/files/instagram-1024x649.jpg">
            <a:hlinkClick r:id="rId8"/>
          </p:cNvPr>
          <p:cNvPicPr>
            <a:picLocks noChangeAspect="1" noChangeArrowheads="1"/>
          </p:cNvPicPr>
          <p:nvPr/>
        </p:nvPicPr>
        <p:blipFill>
          <a:blip r:embed="rId9" cstate="print"/>
          <a:srcRect l="30649" t="17078" r="31490" b="23149"/>
          <a:stretch>
            <a:fillRect/>
          </a:stretch>
        </p:blipFill>
        <p:spPr bwMode="auto">
          <a:xfrm>
            <a:off x="6572264" y="5286388"/>
            <a:ext cx="1214446" cy="1214446"/>
          </a:xfrm>
          <a:prstGeom prst="rect">
            <a:avLst/>
          </a:prstGeom>
          <a:noFill/>
        </p:spPr>
      </p:pic>
      <p:pic>
        <p:nvPicPr>
          <p:cNvPr id="8202" name="Picture 10" descr="http://t0.gstatic.com/images?q=tbn:ANd9GcT99kRds-Xup-pc4zK24EKRqaoUQPoRZx7734vjxGVg0JqSt1s6Lw:cdn4.mos.techradar.futurecdn.net///art/games_consoles/xbox-one-vs-ps4-578-80.jpg">
            <a:hlinkClick r:id="rId10"/>
          </p:cNvPr>
          <p:cNvPicPr>
            <a:picLocks noChangeAspect="1" noChangeArrowheads="1"/>
          </p:cNvPicPr>
          <p:nvPr/>
        </p:nvPicPr>
        <p:blipFill>
          <a:blip r:embed="rId11" cstate="print"/>
          <a:srcRect/>
          <a:stretch>
            <a:fillRect/>
          </a:stretch>
        </p:blipFill>
        <p:spPr bwMode="auto">
          <a:xfrm>
            <a:off x="3643306" y="5715016"/>
            <a:ext cx="1714512" cy="961076"/>
          </a:xfrm>
          <a:prstGeom prst="rect">
            <a:avLst/>
          </a:prstGeom>
          <a:noFill/>
        </p:spPr>
      </p:pic>
      <p:pic>
        <p:nvPicPr>
          <p:cNvPr id="8204" name="Picture 12" descr="http://t1.gstatic.com/images?q=tbn:ANd9GcQpMObJv6VlzuXLNl3JJaUEXSTadApIsLLRX9EmAdWThw4580Csuw:media3.s-nbcnews.com/i/streams/2013/December/131220/2D10287473-youtube-logo.png">
            <a:hlinkClick r:id="rId12"/>
          </p:cNvPr>
          <p:cNvPicPr>
            <a:picLocks noChangeAspect="1" noChangeArrowheads="1"/>
          </p:cNvPicPr>
          <p:nvPr/>
        </p:nvPicPr>
        <p:blipFill>
          <a:blip r:embed="rId13" cstate="print"/>
          <a:srcRect/>
          <a:stretch>
            <a:fillRect/>
          </a:stretch>
        </p:blipFill>
        <p:spPr bwMode="auto">
          <a:xfrm>
            <a:off x="7858148" y="5286388"/>
            <a:ext cx="1061150" cy="1071570"/>
          </a:xfrm>
          <a:prstGeom prst="rect">
            <a:avLst/>
          </a:prstGeom>
          <a:noFill/>
        </p:spPr>
      </p:pic>
      <p:pic>
        <p:nvPicPr>
          <p:cNvPr id="8206" name="Picture 14" descr="http://t1.gstatic.com/images?q=tbn:ANd9GcRg0w0eRYKBVTNFcE1P0Z9KUJCg74tPDKlog7YgqJiMgeB0B0Zn:images.esellerpro.com/2209/I/22/catiPad%2520Mini.jpg">
            <a:hlinkClick r:id="rId14"/>
          </p:cNvPr>
          <p:cNvPicPr>
            <a:picLocks noChangeAspect="1" noChangeArrowheads="1"/>
          </p:cNvPicPr>
          <p:nvPr/>
        </p:nvPicPr>
        <p:blipFill>
          <a:blip r:embed="rId15" cstate="print"/>
          <a:srcRect l="17969" r="45072"/>
          <a:stretch>
            <a:fillRect/>
          </a:stretch>
        </p:blipFill>
        <p:spPr bwMode="auto">
          <a:xfrm>
            <a:off x="5500694" y="4978693"/>
            <a:ext cx="1000132" cy="1522141"/>
          </a:xfrm>
          <a:prstGeom prst="rect">
            <a:avLst/>
          </a:prstGeom>
          <a:noFill/>
        </p:spPr>
      </p:pic>
    </p:spTree>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4422"/>
            <a:ext cx="9144000" cy="5286412"/>
          </a:xfrm>
        </p:spPr>
        <p:txBody>
          <a:bodyPr>
            <a:noAutofit/>
          </a:bodyPr>
          <a:lstStyle/>
          <a:p>
            <a:r>
              <a:rPr lang="en-GB" dirty="0" smtClean="0">
                <a:latin typeface="MV Boli" pitchFamily="2" charset="0"/>
                <a:cs typeface="MV Boli" pitchFamily="2" charset="0"/>
              </a:rPr>
              <a:t>The internet opens up many educational and social opportunities to your child, giving them access to a world of information and experiences.</a:t>
            </a:r>
          </a:p>
          <a:p>
            <a:r>
              <a:rPr lang="en-GB" dirty="0" smtClean="0">
                <a:latin typeface="MV Boli" pitchFamily="2" charset="0"/>
                <a:cs typeface="MV Boli" pitchFamily="2" charset="0"/>
              </a:rPr>
              <a:t>Whether on a computer, mobile phone or games console, children are accessing the internet whenever and wherever they can. If your child understands the risks and can make sensible and informed choices online, they can get the most from the internet and stay safe whilst doing so.</a:t>
            </a:r>
            <a:endParaRPr lang="en-GB" dirty="0">
              <a:latin typeface="MV Boli" pitchFamily="2" charset="0"/>
              <a:cs typeface="MV Boli" pitchFamily="2" charset="0"/>
            </a:endParaRPr>
          </a:p>
        </p:txBody>
      </p:sp>
      <p:sp>
        <p:nvSpPr>
          <p:cNvPr id="5" name="TextBox 4"/>
          <p:cNvSpPr txBox="1"/>
          <p:nvPr/>
        </p:nvSpPr>
        <p:spPr>
          <a:xfrm>
            <a:off x="0" y="0"/>
            <a:ext cx="8643966" cy="1446550"/>
          </a:xfrm>
          <a:prstGeom prst="rect">
            <a:avLst/>
          </a:prstGeom>
          <a:noFill/>
        </p:spPr>
        <p:txBody>
          <a:bodyPr wrap="square" rtlCol="0">
            <a:spAutoFit/>
          </a:bodyPr>
          <a:lstStyle/>
          <a:p>
            <a:pPr algn="ctr"/>
            <a:r>
              <a:rPr lang="en-GB" sz="4400" b="1" dirty="0" smtClean="0">
                <a:solidFill>
                  <a:srgbClr val="C00000"/>
                </a:solidFill>
                <a:latin typeface="MV Boli" pitchFamily="2" charset="0"/>
                <a:cs typeface="MV Boli" pitchFamily="2" charset="0"/>
              </a:rPr>
              <a:t>The </a:t>
            </a:r>
            <a:r>
              <a:rPr lang="en-GB" sz="4400" b="1" dirty="0" smtClean="0">
                <a:solidFill>
                  <a:srgbClr val="FF0000"/>
                </a:solidFill>
                <a:latin typeface="MV Boli" pitchFamily="2" charset="0"/>
                <a:cs typeface="MV Boli" pitchFamily="2" charset="0"/>
              </a:rPr>
              <a:t>Internet</a:t>
            </a:r>
            <a:r>
              <a:rPr lang="en-GB" sz="4400" b="1" dirty="0" smtClean="0">
                <a:solidFill>
                  <a:srgbClr val="C00000"/>
                </a:solidFill>
                <a:latin typeface="MV Boli" pitchFamily="2" charset="0"/>
                <a:cs typeface="MV Boli" pitchFamily="2" charset="0"/>
              </a:rPr>
              <a:t> </a:t>
            </a:r>
            <a:r>
              <a:rPr lang="en-GB" sz="4400" b="1" dirty="0" smtClean="0">
                <a:solidFill>
                  <a:schemeClr val="accent6">
                    <a:lumMod val="75000"/>
                  </a:schemeClr>
                </a:solidFill>
                <a:latin typeface="MV Boli" pitchFamily="2" charset="0"/>
                <a:cs typeface="MV Boli" pitchFamily="2" charset="0"/>
              </a:rPr>
              <a:t>–</a:t>
            </a:r>
            <a:r>
              <a:rPr lang="en-GB" sz="4400" b="1" dirty="0" smtClean="0">
                <a:solidFill>
                  <a:srgbClr val="C00000"/>
                </a:solidFill>
                <a:latin typeface="MV Boli" pitchFamily="2" charset="0"/>
                <a:cs typeface="MV Boli" pitchFamily="2" charset="0"/>
              </a:rPr>
              <a:t> </a:t>
            </a:r>
            <a:r>
              <a:rPr lang="en-GB" sz="4400" b="1" dirty="0" smtClean="0">
                <a:solidFill>
                  <a:srgbClr val="FFC000"/>
                </a:solidFill>
                <a:latin typeface="MV Boli" pitchFamily="2" charset="0"/>
                <a:cs typeface="MV Boli" pitchFamily="2" charset="0"/>
              </a:rPr>
              <a:t>An </a:t>
            </a:r>
            <a:r>
              <a:rPr lang="en-GB" sz="4400" b="1" dirty="0" smtClean="0">
                <a:solidFill>
                  <a:srgbClr val="FF7C80"/>
                </a:solidFill>
                <a:latin typeface="MV Boli" pitchFamily="2" charset="0"/>
                <a:cs typeface="MV Boli" pitchFamily="2" charset="0"/>
              </a:rPr>
              <a:t>Integral </a:t>
            </a:r>
            <a:r>
              <a:rPr lang="en-GB" sz="4400" b="1" dirty="0" smtClean="0">
                <a:solidFill>
                  <a:srgbClr val="D60093"/>
                </a:solidFill>
                <a:latin typeface="MV Boli" pitchFamily="2" charset="0"/>
                <a:cs typeface="MV Boli" pitchFamily="2" charset="0"/>
              </a:rPr>
              <a:t>Part</a:t>
            </a:r>
            <a:r>
              <a:rPr lang="en-GB" sz="4400" b="1" dirty="0" smtClean="0">
                <a:solidFill>
                  <a:srgbClr val="C00000"/>
                </a:solidFill>
                <a:latin typeface="MV Boli" pitchFamily="2" charset="0"/>
                <a:cs typeface="MV Boli" pitchFamily="2" charset="0"/>
              </a:rPr>
              <a:t> </a:t>
            </a:r>
            <a:r>
              <a:rPr lang="en-GB" sz="4400" b="1" dirty="0" smtClean="0">
                <a:solidFill>
                  <a:srgbClr val="7030A0"/>
                </a:solidFill>
                <a:latin typeface="MV Boli" pitchFamily="2" charset="0"/>
                <a:cs typeface="MV Boli" pitchFamily="2" charset="0"/>
              </a:rPr>
              <a:t>of </a:t>
            </a:r>
            <a:r>
              <a:rPr lang="en-GB" sz="4400" b="1" dirty="0" smtClean="0">
                <a:solidFill>
                  <a:srgbClr val="002060"/>
                </a:solidFill>
                <a:latin typeface="MV Boli" pitchFamily="2" charset="0"/>
                <a:cs typeface="MV Boli" pitchFamily="2" charset="0"/>
              </a:rPr>
              <a:t>Your </a:t>
            </a:r>
            <a:r>
              <a:rPr lang="en-GB" sz="4400" b="1" dirty="0" smtClean="0">
                <a:solidFill>
                  <a:schemeClr val="accent5">
                    <a:lumMod val="75000"/>
                  </a:schemeClr>
                </a:solidFill>
                <a:latin typeface="MV Boli" pitchFamily="2" charset="0"/>
                <a:cs typeface="MV Boli" pitchFamily="2" charset="0"/>
              </a:rPr>
              <a:t>Child’s </a:t>
            </a:r>
            <a:r>
              <a:rPr lang="en-GB" sz="4400" b="1" dirty="0" smtClean="0">
                <a:solidFill>
                  <a:schemeClr val="accent5">
                    <a:lumMod val="60000"/>
                    <a:lumOff val="40000"/>
                  </a:schemeClr>
                </a:solidFill>
                <a:latin typeface="MV Boli" pitchFamily="2" charset="0"/>
                <a:cs typeface="MV Boli" pitchFamily="2" charset="0"/>
              </a:rPr>
              <a:t>Life</a:t>
            </a:r>
            <a:endParaRPr lang="en-GB" sz="4400" b="1" dirty="0">
              <a:solidFill>
                <a:schemeClr val="accent5">
                  <a:lumMod val="60000"/>
                  <a:lumOff val="40000"/>
                </a:schemeClr>
              </a:solidFill>
              <a:latin typeface="MV Boli" pitchFamily="2" charset="0"/>
              <a:cs typeface="MV Boli" pitchFamily="2" charset="0"/>
            </a:endParaRPr>
          </a:p>
        </p:txBody>
      </p:sp>
    </p:spTree>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chemeClr val="accent5">
                    <a:lumMod val="60000"/>
                    <a:lumOff val="40000"/>
                  </a:schemeClr>
                </a:solidFill>
                <a:latin typeface="MV Boli" pitchFamily="2" charset="0"/>
                <a:cs typeface="MV Boli" pitchFamily="2" charset="0"/>
              </a:rPr>
              <a:t>So </a:t>
            </a:r>
            <a:r>
              <a:rPr lang="en-GB" b="1" dirty="0" smtClean="0">
                <a:solidFill>
                  <a:srgbClr val="00B0F0"/>
                </a:solidFill>
                <a:latin typeface="MV Boli" pitchFamily="2" charset="0"/>
                <a:cs typeface="MV Boli" pitchFamily="2" charset="0"/>
              </a:rPr>
              <a:t>How </a:t>
            </a:r>
            <a:r>
              <a:rPr lang="en-GB" b="1" dirty="0" smtClean="0">
                <a:solidFill>
                  <a:srgbClr val="76FAF4"/>
                </a:solidFill>
                <a:latin typeface="MV Boli" pitchFamily="2" charset="0"/>
                <a:cs typeface="MV Boli" pitchFamily="2" charset="0"/>
              </a:rPr>
              <a:t>Can </a:t>
            </a:r>
            <a:r>
              <a:rPr lang="en-GB" b="1" dirty="0" smtClean="0">
                <a:solidFill>
                  <a:srgbClr val="92D050"/>
                </a:solidFill>
                <a:latin typeface="MV Boli" pitchFamily="2" charset="0"/>
                <a:cs typeface="MV Boli" pitchFamily="2" charset="0"/>
              </a:rPr>
              <a:t>You </a:t>
            </a:r>
            <a:r>
              <a:rPr lang="en-GB" b="1" dirty="0" smtClean="0">
                <a:solidFill>
                  <a:srgbClr val="99FF33"/>
                </a:solidFill>
                <a:latin typeface="MV Boli" pitchFamily="2" charset="0"/>
                <a:cs typeface="MV Boli" pitchFamily="2" charset="0"/>
              </a:rPr>
              <a:t>Protect </a:t>
            </a:r>
            <a:r>
              <a:rPr lang="en-GB" b="1" dirty="0" smtClean="0">
                <a:solidFill>
                  <a:srgbClr val="00FF99"/>
                </a:solidFill>
                <a:latin typeface="MV Boli" pitchFamily="2" charset="0"/>
                <a:cs typeface="MV Boli" pitchFamily="2" charset="0"/>
              </a:rPr>
              <a:t>Your </a:t>
            </a:r>
            <a:r>
              <a:rPr lang="en-GB" b="1" dirty="0" smtClean="0">
                <a:solidFill>
                  <a:srgbClr val="33CCCC"/>
                </a:solidFill>
                <a:latin typeface="MV Boli" pitchFamily="2" charset="0"/>
                <a:cs typeface="MV Boli" pitchFamily="2" charset="0"/>
              </a:rPr>
              <a:t>Child?</a:t>
            </a:r>
            <a:endParaRPr lang="en-GB" b="1" dirty="0">
              <a:solidFill>
                <a:srgbClr val="33CCCC"/>
              </a:solidFill>
              <a:latin typeface="MV Boli" pitchFamily="2" charset="0"/>
              <a:cs typeface="MV Boli" pitchFamily="2" charset="0"/>
            </a:endParaRPr>
          </a:p>
        </p:txBody>
      </p:sp>
      <p:sp>
        <p:nvSpPr>
          <p:cNvPr id="3" name="Content Placeholder 2"/>
          <p:cNvSpPr>
            <a:spLocks noGrp="1"/>
          </p:cNvSpPr>
          <p:nvPr>
            <p:ph idx="1"/>
          </p:nvPr>
        </p:nvSpPr>
        <p:spPr>
          <a:xfrm>
            <a:off x="457200" y="1600200"/>
            <a:ext cx="8229600" cy="5257800"/>
          </a:xfrm>
        </p:spPr>
        <p:txBody>
          <a:bodyPr>
            <a:normAutofit lnSpcReduction="10000"/>
          </a:bodyPr>
          <a:lstStyle/>
          <a:p>
            <a:pPr>
              <a:buNone/>
            </a:pPr>
            <a:r>
              <a:rPr lang="en-GB" b="1" dirty="0" smtClean="0">
                <a:latin typeface="MV Boli" pitchFamily="2" charset="0"/>
                <a:cs typeface="MV Boli" pitchFamily="2" charset="0"/>
              </a:rPr>
              <a:t>Highlight the potential risks of:</a:t>
            </a:r>
          </a:p>
          <a:p>
            <a:r>
              <a:rPr lang="en-GB" sz="3900" dirty="0" smtClean="0">
                <a:latin typeface="MV Boli" pitchFamily="2" charset="0"/>
                <a:cs typeface="MV Boli" pitchFamily="2" charset="0"/>
              </a:rPr>
              <a:t>Cyberbullying</a:t>
            </a:r>
          </a:p>
          <a:p>
            <a:r>
              <a:rPr lang="en-GB" sz="3900" dirty="0" smtClean="0">
                <a:latin typeface="MV Boli" pitchFamily="2" charset="0"/>
                <a:cs typeface="MV Boli" pitchFamily="2" charset="0"/>
              </a:rPr>
              <a:t>Downloading and copyright</a:t>
            </a:r>
          </a:p>
          <a:p>
            <a:r>
              <a:rPr lang="en-GB" sz="3900" dirty="0" smtClean="0">
                <a:latin typeface="MV Boli" pitchFamily="2" charset="0"/>
                <a:cs typeface="MV Boli" pitchFamily="2" charset="0"/>
              </a:rPr>
              <a:t>Excessive use of technology</a:t>
            </a:r>
          </a:p>
          <a:p>
            <a:r>
              <a:rPr lang="en-GB" sz="3900" dirty="0" smtClean="0">
                <a:latin typeface="MV Boli" pitchFamily="2" charset="0"/>
                <a:cs typeface="MV Boli" pitchFamily="2" charset="0"/>
              </a:rPr>
              <a:t>Identity Theft</a:t>
            </a:r>
          </a:p>
          <a:p>
            <a:r>
              <a:rPr lang="en-GB" sz="3900" dirty="0" smtClean="0">
                <a:latin typeface="MV Boli" pitchFamily="2" charset="0"/>
                <a:cs typeface="MV Boli" pitchFamily="2" charset="0"/>
              </a:rPr>
              <a:t>Inappropriate and harmful content</a:t>
            </a:r>
          </a:p>
          <a:p>
            <a:r>
              <a:rPr lang="en-GB" sz="3900" dirty="0" smtClean="0">
                <a:latin typeface="MV Boli" pitchFamily="2" charset="0"/>
                <a:cs typeface="MV Boli" pitchFamily="2" charset="0"/>
              </a:rPr>
              <a:t>Grooming</a:t>
            </a:r>
          </a:p>
          <a:p>
            <a:endParaRPr lang="en-GB" dirty="0"/>
          </a:p>
        </p:txBody>
      </p:sp>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FFC000"/>
                </a:solidFill>
                <a:latin typeface="MV Boli" pitchFamily="2" charset="0"/>
                <a:cs typeface="MV Boli" pitchFamily="2" charset="0"/>
              </a:rPr>
              <a:t>Encourage </a:t>
            </a:r>
            <a:r>
              <a:rPr lang="en-GB" b="1" dirty="0" smtClean="0">
                <a:solidFill>
                  <a:schemeClr val="accent6">
                    <a:lumMod val="75000"/>
                  </a:schemeClr>
                </a:solidFill>
                <a:latin typeface="MV Boli" pitchFamily="2" charset="0"/>
                <a:cs typeface="MV Boli" pitchFamily="2" charset="0"/>
              </a:rPr>
              <a:t>Them </a:t>
            </a:r>
            <a:r>
              <a:rPr lang="en-GB" b="1" dirty="0" smtClean="0">
                <a:solidFill>
                  <a:srgbClr val="FF0000"/>
                </a:solidFill>
                <a:latin typeface="MV Boli" pitchFamily="2" charset="0"/>
                <a:cs typeface="MV Boli" pitchFamily="2" charset="0"/>
              </a:rPr>
              <a:t>to </a:t>
            </a:r>
            <a:r>
              <a:rPr lang="en-GB" b="1" dirty="0">
                <a:solidFill>
                  <a:srgbClr val="C00000"/>
                </a:solidFill>
                <a:latin typeface="MV Boli" pitchFamily="2" charset="0"/>
                <a:cs typeface="MV Boli" pitchFamily="2" charset="0"/>
              </a:rPr>
              <a:t>R</a:t>
            </a:r>
            <a:r>
              <a:rPr lang="en-GB" b="1" dirty="0" smtClean="0">
                <a:solidFill>
                  <a:srgbClr val="C00000"/>
                </a:solidFill>
                <a:latin typeface="MV Boli" pitchFamily="2" charset="0"/>
                <a:cs typeface="MV Boli" pitchFamily="2" charset="0"/>
              </a:rPr>
              <a:t>eport </a:t>
            </a:r>
            <a:r>
              <a:rPr lang="en-GB" b="1" dirty="0">
                <a:solidFill>
                  <a:srgbClr val="996633"/>
                </a:solidFill>
                <a:latin typeface="MV Boli" pitchFamily="2" charset="0"/>
                <a:cs typeface="MV Boli" pitchFamily="2" charset="0"/>
              </a:rPr>
              <a:t>I</a:t>
            </a:r>
            <a:r>
              <a:rPr lang="en-GB" b="1" dirty="0" smtClean="0">
                <a:solidFill>
                  <a:srgbClr val="996633"/>
                </a:solidFill>
                <a:latin typeface="MV Boli" pitchFamily="2" charset="0"/>
                <a:cs typeface="MV Boli" pitchFamily="2" charset="0"/>
              </a:rPr>
              <a:t>nappropriate </a:t>
            </a:r>
            <a:r>
              <a:rPr lang="en-GB" b="1" dirty="0" smtClean="0">
                <a:solidFill>
                  <a:srgbClr val="CC9900"/>
                </a:solidFill>
                <a:latin typeface="MV Boli" pitchFamily="2" charset="0"/>
                <a:cs typeface="MV Boli" pitchFamily="2" charset="0"/>
              </a:rPr>
              <a:t>Behaviour</a:t>
            </a:r>
            <a:endParaRPr lang="en-GB" b="1" dirty="0">
              <a:solidFill>
                <a:srgbClr val="CC9900"/>
              </a:solidFill>
              <a:latin typeface="MV Boli" pitchFamily="2" charset="0"/>
              <a:cs typeface="MV Boli" pitchFamily="2" charset="0"/>
            </a:endParaRPr>
          </a:p>
        </p:txBody>
      </p:sp>
      <p:sp>
        <p:nvSpPr>
          <p:cNvPr id="3" name="Content Placeholder 2"/>
          <p:cNvSpPr>
            <a:spLocks noGrp="1"/>
          </p:cNvSpPr>
          <p:nvPr>
            <p:ph idx="1"/>
          </p:nvPr>
        </p:nvSpPr>
        <p:spPr/>
        <p:txBody>
          <a:bodyPr>
            <a:normAutofit fontScale="92500" lnSpcReduction="10000"/>
          </a:bodyPr>
          <a:lstStyle/>
          <a:p>
            <a:r>
              <a:rPr lang="en-GB" dirty="0" smtClean="0">
                <a:latin typeface="MV Boli" pitchFamily="2" charset="0"/>
                <a:cs typeface="MV Boli" pitchFamily="2" charset="0"/>
              </a:rPr>
              <a:t>Make sure your children know what to do if they experience problems or feel they are being cyberbullied.</a:t>
            </a:r>
          </a:p>
          <a:p>
            <a:r>
              <a:rPr lang="en-GB" dirty="0" smtClean="0">
                <a:latin typeface="MV Boli" pitchFamily="2" charset="0"/>
                <a:cs typeface="MV Boli" pitchFamily="2" charset="0"/>
              </a:rPr>
              <a:t>Check their privacy settings – they regularly change so need to be checked frequently.</a:t>
            </a:r>
          </a:p>
          <a:p>
            <a:r>
              <a:rPr lang="en-GB" dirty="0" smtClean="0">
                <a:latin typeface="MV Boli" pitchFamily="2" charset="0"/>
                <a:cs typeface="MV Boli" pitchFamily="2" charset="0"/>
              </a:rPr>
              <a:t>Discuss the fact that not everyone on the internet is who they say they are – they are not necessarily able to judge what is real/appropriate themselves.</a:t>
            </a:r>
            <a:endParaRPr lang="en-GB" dirty="0">
              <a:latin typeface="MV Boli" pitchFamily="2" charset="0"/>
              <a:cs typeface="MV Boli" pitchFamily="2" charset="0"/>
            </a:endParaRPr>
          </a:p>
        </p:txBody>
      </p:sp>
    </p:spTree>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857232"/>
          </a:xfrm>
        </p:spPr>
        <p:txBody>
          <a:bodyPr/>
          <a:lstStyle/>
          <a:p>
            <a:r>
              <a:rPr lang="en-GB" b="1" dirty="0" smtClean="0">
                <a:solidFill>
                  <a:schemeClr val="bg1">
                    <a:lumMod val="50000"/>
                  </a:schemeClr>
                </a:solidFill>
                <a:latin typeface="MV Boli" pitchFamily="2" charset="0"/>
                <a:cs typeface="MV Boli" pitchFamily="2" charset="0"/>
              </a:rPr>
              <a:t>What </a:t>
            </a:r>
            <a:r>
              <a:rPr lang="en-GB" b="1" dirty="0" smtClean="0">
                <a:solidFill>
                  <a:schemeClr val="bg2">
                    <a:lumMod val="50000"/>
                  </a:schemeClr>
                </a:solidFill>
                <a:latin typeface="MV Boli" pitchFamily="2" charset="0"/>
                <a:cs typeface="MV Boli" pitchFamily="2" charset="0"/>
              </a:rPr>
              <a:t>Can </a:t>
            </a:r>
            <a:r>
              <a:rPr lang="en-GB" b="1" dirty="0" smtClean="0">
                <a:solidFill>
                  <a:srgbClr val="808000"/>
                </a:solidFill>
                <a:latin typeface="MV Boli" pitchFamily="2" charset="0"/>
                <a:cs typeface="MV Boli" pitchFamily="2" charset="0"/>
              </a:rPr>
              <a:t>I </a:t>
            </a:r>
            <a:r>
              <a:rPr lang="en-GB" b="1" dirty="0" smtClean="0">
                <a:solidFill>
                  <a:srgbClr val="666633"/>
                </a:solidFill>
                <a:latin typeface="MV Boli" pitchFamily="2" charset="0"/>
                <a:cs typeface="MV Boli" pitchFamily="2" charset="0"/>
              </a:rPr>
              <a:t>Do </a:t>
            </a:r>
            <a:r>
              <a:rPr lang="en-GB" b="1" dirty="0" smtClean="0">
                <a:solidFill>
                  <a:srgbClr val="333300"/>
                </a:solidFill>
                <a:latin typeface="MV Boli" pitchFamily="2" charset="0"/>
                <a:cs typeface="MV Boli" pitchFamily="2" charset="0"/>
              </a:rPr>
              <a:t>as </a:t>
            </a:r>
            <a:r>
              <a:rPr lang="en-GB" b="1" dirty="0" smtClean="0">
                <a:solidFill>
                  <a:srgbClr val="336600"/>
                </a:solidFill>
                <a:latin typeface="MV Boli" pitchFamily="2" charset="0"/>
                <a:cs typeface="MV Boli" pitchFamily="2" charset="0"/>
              </a:rPr>
              <a:t>a </a:t>
            </a:r>
            <a:r>
              <a:rPr lang="en-GB" b="1" dirty="0" smtClean="0">
                <a:solidFill>
                  <a:schemeClr val="accent3">
                    <a:lumMod val="75000"/>
                  </a:schemeClr>
                </a:solidFill>
                <a:latin typeface="MV Boli" pitchFamily="2" charset="0"/>
                <a:cs typeface="MV Boli" pitchFamily="2" charset="0"/>
              </a:rPr>
              <a:t>Parent?</a:t>
            </a:r>
            <a:endParaRPr lang="en-GB" b="1" dirty="0">
              <a:solidFill>
                <a:schemeClr val="accent3">
                  <a:lumMod val="75000"/>
                </a:schemeClr>
              </a:solidFill>
              <a:latin typeface="MV Boli" pitchFamily="2" charset="0"/>
              <a:cs typeface="MV Boli" pitchFamily="2" charset="0"/>
            </a:endParaRPr>
          </a:p>
        </p:txBody>
      </p:sp>
      <p:sp>
        <p:nvSpPr>
          <p:cNvPr id="3" name="Content Placeholder 2"/>
          <p:cNvSpPr>
            <a:spLocks noGrp="1"/>
          </p:cNvSpPr>
          <p:nvPr>
            <p:ph idx="1"/>
          </p:nvPr>
        </p:nvSpPr>
        <p:spPr>
          <a:xfrm>
            <a:off x="0" y="642918"/>
            <a:ext cx="9144000" cy="4857784"/>
          </a:xfrm>
        </p:spPr>
        <p:txBody>
          <a:bodyPr>
            <a:normAutofit fontScale="25000" lnSpcReduction="20000"/>
          </a:bodyPr>
          <a:lstStyle/>
          <a:p>
            <a:r>
              <a:rPr lang="en-GB" sz="10400" dirty="0" smtClean="0">
                <a:latin typeface="MV Boli" pitchFamily="2" charset="0"/>
                <a:cs typeface="MV Boli" pitchFamily="2" charset="0"/>
              </a:rPr>
              <a:t>Set up strong passwords (letters/numbers/symbols).</a:t>
            </a:r>
          </a:p>
          <a:p>
            <a:r>
              <a:rPr lang="en-GB" sz="10400" dirty="0" smtClean="0">
                <a:latin typeface="MV Boli" pitchFamily="2" charset="0"/>
                <a:cs typeface="MV Boli" pitchFamily="2" charset="0"/>
              </a:rPr>
              <a:t>Use a nickname on websites and chat rooms.</a:t>
            </a:r>
          </a:p>
          <a:p>
            <a:r>
              <a:rPr lang="en-GB" sz="10400" dirty="0" smtClean="0">
                <a:latin typeface="MV Boli" pitchFamily="2" charset="0"/>
                <a:cs typeface="MV Boli" pitchFamily="2" charset="0"/>
              </a:rPr>
              <a:t>PIN lock on their mobile.</a:t>
            </a:r>
          </a:p>
          <a:p>
            <a:r>
              <a:rPr lang="en-GB" sz="10400" dirty="0" smtClean="0">
                <a:latin typeface="MV Boli" pitchFamily="2" charset="0"/>
                <a:cs typeface="MV Boli" pitchFamily="2" charset="0"/>
              </a:rPr>
              <a:t>Permission before uploading photos/videos of people.</a:t>
            </a:r>
          </a:p>
          <a:p>
            <a:r>
              <a:rPr lang="en-GB" sz="10400" dirty="0" smtClean="0">
                <a:latin typeface="MV Boli" pitchFamily="2" charset="0"/>
                <a:cs typeface="MV Boli" pitchFamily="2" charset="0"/>
              </a:rPr>
              <a:t>Up-to-date anti-virus/spyware software on your child’s computer. Use built-in tools: pop-up blockers/spam filters.</a:t>
            </a:r>
          </a:p>
          <a:p>
            <a:r>
              <a:rPr lang="en-GB" sz="10400" dirty="0" smtClean="0">
                <a:latin typeface="MV Boli" pitchFamily="2" charset="0"/>
                <a:cs typeface="MV Boli" pitchFamily="2" charset="0"/>
              </a:rPr>
              <a:t>Consider where you place your computer so you can keep an eye on them when they are online.</a:t>
            </a:r>
          </a:p>
          <a:p>
            <a:r>
              <a:rPr lang="en-GB" sz="10400" dirty="0" smtClean="0">
                <a:latin typeface="MV Boli" pitchFamily="2" charset="0"/>
                <a:cs typeface="MV Boli" pitchFamily="2" charset="0"/>
              </a:rPr>
              <a:t>Parental controls to block access to certain websites.</a:t>
            </a:r>
          </a:p>
          <a:p>
            <a:r>
              <a:rPr lang="en-GB" sz="10400" dirty="0" smtClean="0">
                <a:latin typeface="MV Boli" pitchFamily="2" charset="0"/>
                <a:cs typeface="MV Boli" pitchFamily="2" charset="0"/>
              </a:rPr>
              <a:t>Limit their time on the internet/mobile/gaming console.</a:t>
            </a:r>
          </a:p>
          <a:p>
            <a:r>
              <a:rPr lang="en-GB" sz="10400" dirty="0" smtClean="0">
                <a:latin typeface="MV Boli" pitchFamily="2" charset="0"/>
                <a:cs typeface="MV Boli" pitchFamily="2" charset="0"/>
              </a:rPr>
              <a:t>Ask about their online friends and highlight the importance of ‘real’ friends.</a:t>
            </a:r>
          </a:p>
          <a:p>
            <a:r>
              <a:rPr lang="en-GB" sz="10400" dirty="0" smtClean="0">
                <a:latin typeface="MV Boli" pitchFamily="2" charset="0"/>
                <a:cs typeface="MV Boli" pitchFamily="2" charset="0"/>
              </a:rPr>
              <a:t>Get a close friend/relative to be an online friend (to help and support them).</a:t>
            </a:r>
          </a:p>
          <a:p>
            <a:endParaRPr lang="en-GB" dirty="0" smtClean="0"/>
          </a:p>
          <a:p>
            <a:endParaRPr lang="en-GB" dirty="0" smtClean="0"/>
          </a:p>
          <a:p>
            <a:endParaRPr lang="en-GB" dirty="0"/>
          </a:p>
        </p:txBody>
      </p:sp>
    </p:spTree>
  </p:cSld>
  <p:clrMapOvr>
    <a:masterClrMapping/>
  </p:clrMapOvr>
  <p:transition spd="slow">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785794"/>
          </a:xfrm>
        </p:spPr>
        <p:txBody>
          <a:bodyPr>
            <a:normAutofit fontScale="90000"/>
          </a:bodyPr>
          <a:lstStyle/>
          <a:p>
            <a:r>
              <a:rPr lang="en-GB" b="1" dirty="0" smtClean="0">
                <a:solidFill>
                  <a:schemeClr val="accent6">
                    <a:lumMod val="50000"/>
                  </a:schemeClr>
                </a:solidFill>
                <a:latin typeface="MV Boli" pitchFamily="2" charset="0"/>
                <a:cs typeface="MV Boli" pitchFamily="2" charset="0"/>
              </a:rPr>
              <a:t>Parents </a:t>
            </a:r>
            <a:r>
              <a:rPr lang="en-GB" b="1" dirty="0" smtClean="0">
                <a:solidFill>
                  <a:schemeClr val="accent6">
                    <a:lumMod val="75000"/>
                  </a:schemeClr>
                </a:solidFill>
                <a:latin typeface="MV Boli" pitchFamily="2" charset="0"/>
                <a:cs typeface="MV Boli" pitchFamily="2" charset="0"/>
              </a:rPr>
              <a:t>A</a:t>
            </a:r>
            <a:r>
              <a:rPr lang="en-GB" b="1" dirty="0" smtClean="0">
                <a:solidFill>
                  <a:schemeClr val="accent6">
                    <a:lumMod val="50000"/>
                  </a:schemeClr>
                </a:solidFill>
                <a:latin typeface="MV Boli" pitchFamily="2" charset="0"/>
                <a:cs typeface="MV Boli" pitchFamily="2" charset="0"/>
              </a:rPr>
              <a:t> </a:t>
            </a:r>
            <a:r>
              <a:rPr lang="en-GB" b="1" dirty="0" smtClean="0">
                <a:solidFill>
                  <a:srgbClr val="DC690A"/>
                </a:solidFill>
                <a:latin typeface="MV Boli" pitchFamily="2" charset="0"/>
                <a:cs typeface="MV Boli" pitchFamily="2" charset="0"/>
              </a:rPr>
              <a:t>–</a:t>
            </a:r>
            <a:r>
              <a:rPr lang="en-GB" b="1" dirty="0" smtClean="0">
                <a:solidFill>
                  <a:schemeClr val="accent6">
                    <a:lumMod val="50000"/>
                  </a:schemeClr>
                </a:solidFill>
                <a:latin typeface="MV Boli" pitchFamily="2" charset="0"/>
                <a:cs typeface="MV Boli" pitchFamily="2" charset="0"/>
              </a:rPr>
              <a:t> </a:t>
            </a:r>
            <a:r>
              <a:rPr lang="en-GB" b="1" dirty="0" smtClean="0">
                <a:solidFill>
                  <a:srgbClr val="FFC000"/>
                </a:solidFill>
                <a:latin typeface="MV Boli" pitchFamily="2" charset="0"/>
                <a:cs typeface="MV Boli" pitchFamily="2" charset="0"/>
              </a:rPr>
              <a:t>Z</a:t>
            </a:r>
            <a:r>
              <a:rPr lang="en-GB" b="1" dirty="0" smtClean="0">
                <a:solidFill>
                  <a:srgbClr val="FF3300"/>
                </a:solidFill>
                <a:latin typeface="MV Boli" pitchFamily="2" charset="0"/>
                <a:cs typeface="MV Boli" pitchFamily="2" charset="0"/>
              </a:rPr>
              <a:t> Technology </a:t>
            </a:r>
            <a:r>
              <a:rPr lang="en-GB" b="1" dirty="0" smtClean="0">
                <a:solidFill>
                  <a:srgbClr val="FF3399"/>
                </a:solidFill>
                <a:latin typeface="MV Boli" pitchFamily="2" charset="0"/>
                <a:cs typeface="MV Boli" pitchFamily="2" charset="0"/>
              </a:rPr>
              <a:t>Guide</a:t>
            </a:r>
            <a:endParaRPr lang="en-GB" b="1" dirty="0">
              <a:solidFill>
                <a:srgbClr val="FF3399"/>
              </a:solidFill>
              <a:latin typeface="MV Boli" pitchFamily="2" charset="0"/>
              <a:cs typeface="MV Boli" pitchFamily="2" charset="0"/>
            </a:endParaRPr>
          </a:p>
        </p:txBody>
      </p:sp>
      <p:sp>
        <p:nvSpPr>
          <p:cNvPr id="3" name="Content Placeholder 2"/>
          <p:cNvSpPr>
            <a:spLocks noGrp="1"/>
          </p:cNvSpPr>
          <p:nvPr>
            <p:ph idx="1"/>
          </p:nvPr>
        </p:nvSpPr>
        <p:spPr>
          <a:xfrm>
            <a:off x="0" y="642918"/>
            <a:ext cx="8964488" cy="6215082"/>
          </a:xfrm>
        </p:spPr>
        <p:txBody>
          <a:bodyPr>
            <a:normAutofit fontScale="25000" lnSpcReduction="20000"/>
          </a:bodyPr>
          <a:lstStyle/>
          <a:p>
            <a:r>
              <a:rPr lang="en-GB" sz="7200" b="1" dirty="0" smtClean="0">
                <a:latin typeface="MV Boli" pitchFamily="2" charset="0"/>
                <a:cs typeface="MV Boli" pitchFamily="2" charset="0"/>
              </a:rPr>
              <a:t>Apps: </a:t>
            </a:r>
            <a:r>
              <a:rPr lang="en-GB" sz="7200" dirty="0" smtClean="0">
                <a:latin typeface="MV Boli" pitchFamily="2" charset="0"/>
                <a:cs typeface="MV Boli" pitchFamily="2" charset="0"/>
              </a:rPr>
              <a:t>an abbreviation for ‘application’. An app is a piece of software that runs on your computer, phone or other electronic device.</a:t>
            </a:r>
          </a:p>
          <a:p>
            <a:r>
              <a:rPr lang="en-GB" sz="7200" b="1" dirty="0" smtClean="0">
                <a:solidFill>
                  <a:srgbClr val="0070C0"/>
                </a:solidFill>
                <a:latin typeface="MV Boli" pitchFamily="2" charset="0"/>
                <a:cs typeface="MV Boli" pitchFamily="2" charset="0"/>
              </a:rPr>
              <a:t>Blog</a:t>
            </a:r>
            <a:r>
              <a:rPr lang="en-GB" sz="7200" dirty="0" smtClean="0">
                <a:solidFill>
                  <a:srgbClr val="0070C0"/>
                </a:solidFill>
                <a:latin typeface="MV Boli" pitchFamily="2" charset="0"/>
                <a:cs typeface="MV Boli" pitchFamily="2" charset="0"/>
              </a:rPr>
              <a:t>: An online journal that users update.</a:t>
            </a:r>
          </a:p>
          <a:p>
            <a:r>
              <a:rPr lang="en-GB" sz="7200" b="1" dirty="0" err="1" smtClean="0">
                <a:solidFill>
                  <a:srgbClr val="00B0F0"/>
                </a:solidFill>
                <a:latin typeface="MV Boli" pitchFamily="2" charset="0"/>
                <a:cs typeface="MV Boli" pitchFamily="2" charset="0"/>
              </a:rPr>
              <a:t>Cyberbully</a:t>
            </a:r>
            <a:r>
              <a:rPr lang="en-GB" sz="7200" dirty="0" smtClean="0">
                <a:solidFill>
                  <a:srgbClr val="00B0F0"/>
                </a:solidFill>
                <a:latin typeface="MV Boli" pitchFamily="2" charset="0"/>
                <a:cs typeface="MV Boli" pitchFamily="2" charset="0"/>
              </a:rPr>
              <a:t>: Like a traditional playground bully, but the harassment takes place online. It can include teasing another person, posting rumours/lies about someone, or publishing unwanted pictures of the targeted person in public forums such as social networking profiles, message boards and chat rooms.</a:t>
            </a:r>
          </a:p>
          <a:p>
            <a:r>
              <a:rPr lang="en-GB" sz="7200" b="1" dirty="0" err="1" smtClean="0">
                <a:solidFill>
                  <a:srgbClr val="00B050"/>
                </a:solidFill>
                <a:latin typeface="MV Boli" pitchFamily="2" charset="0"/>
                <a:cs typeface="MV Boli" pitchFamily="2" charset="0"/>
              </a:rPr>
              <a:t>Facebook</a:t>
            </a:r>
            <a:r>
              <a:rPr lang="en-GB" sz="7200" b="1" dirty="0" smtClean="0">
                <a:solidFill>
                  <a:srgbClr val="00B050"/>
                </a:solidFill>
                <a:latin typeface="MV Boli" pitchFamily="2" charset="0"/>
                <a:cs typeface="MV Boli" pitchFamily="2" charset="0"/>
              </a:rPr>
              <a:t>: </a:t>
            </a:r>
            <a:r>
              <a:rPr lang="en-GB" sz="7200" dirty="0" smtClean="0">
                <a:solidFill>
                  <a:srgbClr val="00B050"/>
                </a:solidFill>
                <a:latin typeface="MV Boli" pitchFamily="2" charset="0"/>
                <a:cs typeface="MV Boli" pitchFamily="2" charset="0"/>
              </a:rPr>
              <a:t>A popular and ever-growing social networking site based on circles of networks. A person selects a network, such as school or a geographical location, and can make friends with others in that group.</a:t>
            </a:r>
          </a:p>
          <a:p>
            <a:r>
              <a:rPr lang="en-GB" sz="7200" b="1" dirty="0" err="1" smtClean="0">
                <a:latin typeface="MV Boli" pitchFamily="2" charset="0"/>
                <a:cs typeface="MV Boli" pitchFamily="2" charset="0"/>
              </a:rPr>
              <a:t>Friending</a:t>
            </a:r>
            <a:r>
              <a:rPr lang="en-GB" sz="7200" b="1" dirty="0" smtClean="0">
                <a:latin typeface="MV Boli" pitchFamily="2" charset="0"/>
                <a:cs typeface="MV Boli" pitchFamily="2" charset="0"/>
              </a:rPr>
              <a:t>: </a:t>
            </a:r>
            <a:r>
              <a:rPr lang="en-GB" sz="7200" dirty="0" smtClean="0">
                <a:latin typeface="MV Boli" pitchFamily="2" charset="0"/>
                <a:cs typeface="MV Boli" pitchFamily="2" charset="0"/>
              </a:rPr>
              <a:t>The act of making friends online through sites such as </a:t>
            </a:r>
            <a:r>
              <a:rPr lang="en-GB" sz="7200" dirty="0" err="1" smtClean="0">
                <a:latin typeface="MV Boli" pitchFamily="2" charset="0"/>
                <a:cs typeface="MV Boli" pitchFamily="2" charset="0"/>
              </a:rPr>
              <a:t>Facebook</a:t>
            </a:r>
            <a:r>
              <a:rPr lang="en-GB" sz="7200" dirty="0">
                <a:latin typeface="MV Boli" pitchFamily="2" charset="0"/>
                <a:cs typeface="MV Boli" pitchFamily="2" charset="0"/>
              </a:rPr>
              <a:t> </a:t>
            </a:r>
            <a:r>
              <a:rPr lang="en-GB" sz="7200" dirty="0" smtClean="0">
                <a:latin typeface="MV Boli" pitchFamily="2" charset="0"/>
                <a:cs typeface="MV Boli" pitchFamily="2" charset="0"/>
              </a:rPr>
              <a:t>and MySpace, which allows people to view and </a:t>
            </a:r>
            <a:r>
              <a:rPr lang="en-GB" sz="7200" dirty="0" err="1" smtClean="0">
                <a:latin typeface="MV Boli" pitchFamily="2" charset="0"/>
                <a:cs typeface="MV Boli" pitchFamily="2" charset="0"/>
              </a:rPr>
              <a:t>commnet</a:t>
            </a:r>
            <a:r>
              <a:rPr lang="en-GB" sz="7200" dirty="0" smtClean="0">
                <a:latin typeface="MV Boli" pitchFamily="2" charset="0"/>
                <a:cs typeface="MV Boli" pitchFamily="2" charset="0"/>
              </a:rPr>
              <a:t> on your profile.</a:t>
            </a:r>
          </a:p>
          <a:p>
            <a:r>
              <a:rPr lang="en-GB" sz="7200" b="1" dirty="0" smtClean="0">
                <a:solidFill>
                  <a:srgbClr val="7030A0"/>
                </a:solidFill>
                <a:latin typeface="MV Boli" pitchFamily="2" charset="0"/>
                <a:cs typeface="MV Boli" pitchFamily="2" charset="0"/>
              </a:rPr>
              <a:t>Google: </a:t>
            </a:r>
            <a:r>
              <a:rPr lang="en-GB" sz="7200" dirty="0" smtClean="0">
                <a:solidFill>
                  <a:srgbClr val="7030A0"/>
                </a:solidFill>
                <a:latin typeface="MV Boli" pitchFamily="2" charset="0"/>
                <a:cs typeface="MV Boli" pitchFamily="2" charset="0"/>
              </a:rPr>
              <a:t>A search engine. The term ‘</a:t>
            </a:r>
            <a:r>
              <a:rPr lang="en-GB" sz="7200" dirty="0" err="1" smtClean="0">
                <a:solidFill>
                  <a:srgbClr val="7030A0"/>
                </a:solidFill>
                <a:latin typeface="MV Boli" pitchFamily="2" charset="0"/>
                <a:cs typeface="MV Boli" pitchFamily="2" charset="0"/>
              </a:rPr>
              <a:t>Googling</a:t>
            </a:r>
            <a:r>
              <a:rPr lang="en-GB" sz="7200" dirty="0" smtClean="0">
                <a:solidFill>
                  <a:srgbClr val="7030A0"/>
                </a:solidFill>
                <a:latin typeface="MV Boli" pitchFamily="2" charset="0"/>
                <a:cs typeface="MV Boli" pitchFamily="2" charset="0"/>
              </a:rPr>
              <a:t>’ means that a person is doing an internet search using Google.com. People often Google others to attempt to find out more about them.</a:t>
            </a:r>
          </a:p>
          <a:p>
            <a:r>
              <a:rPr lang="en-GB" sz="7200" b="1" dirty="0" smtClean="0">
                <a:solidFill>
                  <a:srgbClr val="C00000"/>
                </a:solidFill>
                <a:latin typeface="MV Boli" pitchFamily="2" charset="0"/>
                <a:cs typeface="MV Boli" pitchFamily="2" charset="0"/>
              </a:rPr>
              <a:t>Hotspots</a:t>
            </a:r>
            <a:r>
              <a:rPr lang="en-GB" sz="7200" dirty="0" smtClean="0">
                <a:solidFill>
                  <a:srgbClr val="C00000"/>
                </a:solidFill>
                <a:latin typeface="MV Boli" pitchFamily="2" charset="0"/>
                <a:cs typeface="MV Boli" pitchFamily="2" charset="0"/>
              </a:rPr>
              <a:t>: Locations where there is a Wi-Fi connection available. People can connect to the internet from their wireless devices in this area.</a:t>
            </a:r>
          </a:p>
          <a:p>
            <a:r>
              <a:rPr lang="en-GB" sz="7200" b="1" dirty="0" err="1" smtClean="0">
                <a:solidFill>
                  <a:srgbClr val="FF0000"/>
                </a:solidFill>
                <a:latin typeface="MV Boli" pitchFamily="2" charset="0"/>
                <a:cs typeface="MV Boli" pitchFamily="2" charset="0"/>
              </a:rPr>
              <a:t>Instagram</a:t>
            </a:r>
            <a:r>
              <a:rPr lang="en-GB" sz="7200" b="1" dirty="0" smtClean="0">
                <a:solidFill>
                  <a:srgbClr val="FF0000"/>
                </a:solidFill>
                <a:latin typeface="MV Boli" pitchFamily="2" charset="0"/>
                <a:cs typeface="MV Boli" pitchFamily="2" charset="0"/>
              </a:rPr>
              <a:t>: </a:t>
            </a:r>
            <a:r>
              <a:rPr lang="en-GB" sz="7200" dirty="0" smtClean="0">
                <a:solidFill>
                  <a:srgbClr val="FF0000"/>
                </a:solidFill>
                <a:latin typeface="MV Boli" pitchFamily="2" charset="0"/>
                <a:cs typeface="MV Boli" pitchFamily="2" charset="0"/>
              </a:rPr>
              <a:t>An online social </a:t>
            </a:r>
            <a:r>
              <a:rPr lang="en-GB" sz="7200" dirty="0">
                <a:solidFill>
                  <a:srgbClr val="FF0000"/>
                </a:solidFill>
                <a:latin typeface="MV Boli" pitchFamily="2" charset="0"/>
                <a:cs typeface="MV Boli" pitchFamily="2" charset="0"/>
              </a:rPr>
              <a:t>networking service that enables its users to take </a:t>
            </a:r>
            <a:r>
              <a:rPr lang="en-GB" sz="7200" dirty="0" smtClean="0">
                <a:solidFill>
                  <a:srgbClr val="FF0000"/>
                </a:solidFill>
                <a:latin typeface="MV Boli" pitchFamily="2" charset="0"/>
                <a:cs typeface="MV Boli" pitchFamily="2" charset="0"/>
              </a:rPr>
              <a:t>pictures/videos</a:t>
            </a:r>
            <a:r>
              <a:rPr lang="en-GB" sz="7200" dirty="0">
                <a:solidFill>
                  <a:srgbClr val="FF0000"/>
                </a:solidFill>
                <a:latin typeface="MV Boli" pitchFamily="2" charset="0"/>
                <a:cs typeface="MV Boli" pitchFamily="2" charset="0"/>
              </a:rPr>
              <a:t>, apply digital filters to them, and share </a:t>
            </a:r>
            <a:r>
              <a:rPr lang="en-GB" sz="7200" dirty="0" smtClean="0">
                <a:solidFill>
                  <a:srgbClr val="FF0000"/>
                </a:solidFill>
                <a:latin typeface="MV Boli" pitchFamily="2" charset="0"/>
                <a:cs typeface="MV Boli" pitchFamily="2" charset="0"/>
              </a:rPr>
              <a:t>them with friends.</a:t>
            </a:r>
            <a:endParaRPr lang="en-GB" sz="7200" b="1" dirty="0" smtClean="0">
              <a:solidFill>
                <a:srgbClr val="FF0000"/>
              </a:solidFill>
              <a:latin typeface="MV Boli" pitchFamily="2" charset="0"/>
              <a:cs typeface="MV Boli" pitchFamily="2" charset="0"/>
            </a:endParaRPr>
          </a:p>
          <a:p>
            <a:r>
              <a:rPr lang="en-GB" sz="7200" b="1" dirty="0" smtClean="0">
                <a:solidFill>
                  <a:schemeClr val="accent5">
                    <a:lumMod val="75000"/>
                  </a:schemeClr>
                </a:solidFill>
                <a:latin typeface="MV Boli" pitchFamily="2" charset="0"/>
                <a:cs typeface="MV Boli" pitchFamily="2" charset="0"/>
              </a:rPr>
              <a:t>Instant Messaging: </a:t>
            </a:r>
            <a:r>
              <a:rPr lang="en-GB" sz="7200" dirty="0" err="1" smtClean="0">
                <a:solidFill>
                  <a:schemeClr val="accent5">
                    <a:lumMod val="75000"/>
                  </a:schemeClr>
                </a:solidFill>
                <a:latin typeface="MV Boli" pitchFamily="2" charset="0"/>
                <a:cs typeface="MV Boli" pitchFamily="2" charset="0"/>
              </a:rPr>
              <a:t>WhatsApp</a:t>
            </a:r>
            <a:r>
              <a:rPr lang="en-GB" sz="7200" dirty="0" smtClean="0">
                <a:solidFill>
                  <a:schemeClr val="accent5">
                    <a:lumMod val="75000"/>
                  </a:schemeClr>
                </a:solidFill>
                <a:latin typeface="MV Boli" pitchFamily="2" charset="0"/>
                <a:cs typeface="MV Boli" pitchFamily="2" charset="0"/>
              </a:rPr>
              <a:t>/MSN /</a:t>
            </a:r>
            <a:r>
              <a:rPr lang="en-GB" sz="7200" dirty="0" err="1" smtClean="0">
                <a:solidFill>
                  <a:schemeClr val="accent5">
                    <a:lumMod val="75000"/>
                  </a:schemeClr>
                </a:solidFill>
                <a:latin typeface="MV Boli" pitchFamily="2" charset="0"/>
                <a:cs typeface="MV Boli" pitchFamily="2" charset="0"/>
              </a:rPr>
              <a:t>Facebook</a:t>
            </a:r>
            <a:r>
              <a:rPr lang="en-GB" sz="7200" dirty="0" smtClean="0">
                <a:solidFill>
                  <a:schemeClr val="accent5">
                    <a:lumMod val="75000"/>
                  </a:schemeClr>
                </a:solidFill>
                <a:latin typeface="MV Boli" pitchFamily="2" charset="0"/>
                <a:cs typeface="MV Boli" pitchFamily="2" charset="0"/>
              </a:rPr>
              <a:t> Messenger etc. A ‘phone conversation conducted by your fingers’. It allows you to communicate via text in real time. </a:t>
            </a:r>
          </a:p>
          <a:p>
            <a:r>
              <a:rPr lang="en-GB" sz="7200" b="1" dirty="0" smtClean="0">
                <a:solidFill>
                  <a:schemeClr val="accent1"/>
                </a:solidFill>
                <a:latin typeface="MV Boli" pitchFamily="2" charset="0"/>
                <a:cs typeface="MV Boli" pitchFamily="2" charset="0"/>
              </a:rPr>
              <a:t>Podcast/</a:t>
            </a:r>
            <a:r>
              <a:rPr lang="en-GB" sz="7200" b="1" dirty="0" err="1" smtClean="0">
                <a:solidFill>
                  <a:schemeClr val="accent1"/>
                </a:solidFill>
                <a:latin typeface="MV Boli" pitchFamily="2" charset="0"/>
                <a:cs typeface="MV Boli" pitchFamily="2" charset="0"/>
              </a:rPr>
              <a:t>Vodcast</a:t>
            </a:r>
            <a:r>
              <a:rPr lang="en-GB" sz="7200" dirty="0" smtClean="0">
                <a:solidFill>
                  <a:schemeClr val="accent1"/>
                </a:solidFill>
                <a:latin typeface="MV Boli" pitchFamily="2" charset="0"/>
                <a:cs typeface="MV Boli" pitchFamily="2" charset="0"/>
              </a:rPr>
              <a:t>: Downloadable items that can be listened to via your electronic device. YouTube is a ‘</a:t>
            </a:r>
            <a:r>
              <a:rPr lang="en-GB" sz="7200" dirty="0" err="1" smtClean="0">
                <a:solidFill>
                  <a:schemeClr val="accent1"/>
                </a:solidFill>
                <a:latin typeface="MV Boli" pitchFamily="2" charset="0"/>
                <a:cs typeface="MV Boli" pitchFamily="2" charset="0"/>
              </a:rPr>
              <a:t>vodcast</a:t>
            </a:r>
            <a:r>
              <a:rPr lang="en-GB" sz="7200" dirty="0" smtClean="0">
                <a:solidFill>
                  <a:schemeClr val="accent1"/>
                </a:solidFill>
                <a:latin typeface="MV Boli" pitchFamily="2" charset="0"/>
                <a:cs typeface="MV Boli" pitchFamily="2" charset="0"/>
              </a:rPr>
              <a:t>’, as it contains audio and video.</a:t>
            </a:r>
          </a:p>
          <a:p>
            <a:endParaRPr lang="en-GB" dirty="0">
              <a:solidFill>
                <a:schemeClr val="accent1"/>
              </a:solidFill>
            </a:endParaRPr>
          </a:p>
        </p:txBody>
      </p:sp>
    </p:spTree>
  </p:cSld>
  <p:clrMapOvr>
    <a:masterClrMapping/>
  </p:clrMapOvr>
  <p:transition spd="slow">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14290"/>
            <a:ext cx="9144000" cy="6643710"/>
          </a:xfrm>
        </p:spPr>
        <p:txBody>
          <a:bodyPr>
            <a:normAutofit fontScale="32500" lnSpcReduction="20000"/>
          </a:bodyPr>
          <a:lstStyle/>
          <a:p>
            <a:r>
              <a:rPr lang="en-GB" sz="5500" b="1" dirty="0" smtClean="0">
                <a:solidFill>
                  <a:schemeClr val="accent2"/>
                </a:solidFill>
                <a:latin typeface="MV Boli" pitchFamily="2" charset="0"/>
                <a:cs typeface="MV Boli" pitchFamily="2" charset="0"/>
              </a:rPr>
              <a:t>Profile: </a:t>
            </a:r>
            <a:r>
              <a:rPr lang="en-GB" sz="5500" dirty="0" smtClean="0">
                <a:solidFill>
                  <a:schemeClr val="accent2"/>
                </a:solidFill>
                <a:latin typeface="MV Boli" pitchFamily="2" charset="0"/>
                <a:cs typeface="MV Boli" pitchFamily="2" charset="0"/>
              </a:rPr>
              <a:t>A profile is a user-created web page that enables the user to enter information about him/herself that they want to share online.</a:t>
            </a:r>
          </a:p>
          <a:p>
            <a:r>
              <a:rPr lang="en-GB" sz="5500" b="1" dirty="0" smtClean="0">
                <a:solidFill>
                  <a:schemeClr val="accent3">
                    <a:lumMod val="75000"/>
                  </a:schemeClr>
                </a:solidFill>
                <a:latin typeface="MV Boli" pitchFamily="2" charset="0"/>
                <a:cs typeface="MV Boli" pitchFamily="2" charset="0"/>
              </a:rPr>
              <a:t>Skype/</a:t>
            </a:r>
            <a:r>
              <a:rPr lang="en-GB" sz="5500" b="1" dirty="0" err="1" smtClean="0">
                <a:solidFill>
                  <a:schemeClr val="accent3">
                    <a:lumMod val="75000"/>
                  </a:schemeClr>
                </a:solidFill>
                <a:latin typeface="MV Boli" pitchFamily="2" charset="0"/>
                <a:cs typeface="MV Boli" pitchFamily="2" charset="0"/>
              </a:rPr>
              <a:t>Facetime</a:t>
            </a:r>
            <a:r>
              <a:rPr lang="en-GB" sz="5500" b="1" dirty="0" smtClean="0">
                <a:solidFill>
                  <a:schemeClr val="accent3">
                    <a:lumMod val="75000"/>
                  </a:schemeClr>
                </a:solidFill>
                <a:latin typeface="MV Boli" pitchFamily="2" charset="0"/>
                <a:cs typeface="MV Boli" pitchFamily="2" charset="0"/>
              </a:rPr>
              <a:t>: </a:t>
            </a:r>
            <a:r>
              <a:rPr lang="en-GB" sz="5500" dirty="0" smtClean="0">
                <a:solidFill>
                  <a:schemeClr val="accent3">
                    <a:lumMod val="75000"/>
                  </a:schemeClr>
                </a:solidFill>
                <a:latin typeface="MV Boli" pitchFamily="2" charset="0"/>
                <a:cs typeface="MV Boli" pitchFamily="2" charset="0"/>
              </a:rPr>
              <a:t>A software application that allows users to make voice and video calls and chat for free over the internet. </a:t>
            </a:r>
          </a:p>
          <a:p>
            <a:r>
              <a:rPr lang="en-GB" sz="5500" b="1" dirty="0" smtClean="0">
                <a:solidFill>
                  <a:schemeClr val="bg2">
                    <a:lumMod val="25000"/>
                  </a:schemeClr>
                </a:solidFill>
                <a:latin typeface="MV Boli" pitchFamily="2" charset="0"/>
                <a:cs typeface="MV Boli" pitchFamily="2" charset="0"/>
              </a:rPr>
              <a:t>Social Network</a:t>
            </a:r>
            <a:r>
              <a:rPr lang="en-GB" sz="5500" dirty="0" smtClean="0">
                <a:solidFill>
                  <a:schemeClr val="bg2">
                    <a:lumMod val="25000"/>
                  </a:schemeClr>
                </a:solidFill>
                <a:latin typeface="MV Boli" pitchFamily="2" charset="0"/>
                <a:cs typeface="MV Boli" pitchFamily="2" charset="0"/>
              </a:rPr>
              <a:t>: They focus on building online communities with like-minded people, allowing people to communicate and share information by creating a user profile and then updating it with status alerts, pictures and other items of interest.</a:t>
            </a:r>
          </a:p>
          <a:p>
            <a:r>
              <a:rPr lang="en-GB" sz="5500" b="1" dirty="0" smtClean="0">
                <a:solidFill>
                  <a:schemeClr val="bg1">
                    <a:lumMod val="50000"/>
                  </a:schemeClr>
                </a:solidFill>
                <a:latin typeface="MV Boli" pitchFamily="2" charset="0"/>
                <a:cs typeface="MV Boli" pitchFamily="2" charset="0"/>
              </a:rPr>
              <a:t>Spyware: </a:t>
            </a:r>
            <a:r>
              <a:rPr lang="en-GB" sz="5500" dirty="0" smtClean="0">
                <a:solidFill>
                  <a:schemeClr val="bg1">
                    <a:lumMod val="50000"/>
                  </a:schemeClr>
                </a:solidFill>
                <a:latin typeface="MV Boli" pitchFamily="2" charset="0"/>
                <a:cs typeface="MV Boli" pitchFamily="2" charset="0"/>
              </a:rPr>
              <a:t>A software downloaded onto a computer without the user’s consent or knowledge, that can monitor and track their behaviour. It collects information about websites visited and interferes with computer activity by redirecting you to other websites, installing other software and slowing connection speeds. </a:t>
            </a:r>
          </a:p>
          <a:p>
            <a:r>
              <a:rPr lang="en-GB" sz="5500" b="1" dirty="0" smtClean="0">
                <a:solidFill>
                  <a:schemeClr val="accent6">
                    <a:lumMod val="50000"/>
                  </a:schemeClr>
                </a:solidFill>
                <a:latin typeface="MV Boli" pitchFamily="2" charset="0"/>
                <a:cs typeface="MV Boli" pitchFamily="2" charset="0"/>
              </a:rPr>
              <a:t>Tablet: </a:t>
            </a:r>
            <a:r>
              <a:rPr lang="en-GB" sz="5500" dirty="0" smtClean="0">
                <a:solidFill>
                  <a:schemeClr val="accent6">
                    <a:lumMod val="50000"/>
                  </a:schemeClr>
                </a:solidFill>
                <a:latin typeface="MV Boli" pitchFamily="2" charset="0"/>
                <a:cs typeface="MV Boli" pitchFamily="2" charset="0"/>
              </a:rPr>
              <a:t>A tablet PC is a wireless, portable personal computer with a touch screen. It is smaller than a notebook computer but larger than a Smartphone. </a:t>
            </a:r>
          </a:p>
          <a:p>
            <a:r>
              <a:rPr lang="en-GB" sz="5500" b="1" dirty="0" smtClean="0">
                <a:solidFill>
                  <a:srgbClr val="336600"/>
                </a:solidFill>
                <a:latin typeface="MV Boli" pitchFamily="2" charset="0"/>
                <a:cs typeface="MV Boli" pitchFamily="2" charset="0"/>
              </a:rPr>
              <a:t>Tagging: </a:t>
            </a:r>
            <a:r>
              <a:rPr lang="en-GB" sz="5500" dirty="0" smtClean="0">
                <a:solidFill>
                  <a:srgbClr val="336600"/>
                </a:solidFill>
                <a:latin typeface="MV Boli" pitchFamily="2" charset="0"/>
                <a:cs typeface="MV Boli" pitchFamily="2" charset="0"/>
              </a:rPr>
              <a:t>A label assigned to content on the internet in order to find it through searches more easily. </a:t>
            </a:r>
            <a:r>
              <a:rPr lang="en-GB" sz="5500" dirty="0" err="1" smtClean="0">
                <a:solidFill>
                  <a:srgbClr val="336600"/>
                </a:solidFill>
                <a:latin typeface="MV Boli" pitchFamily="2" charset="0"/>
                <a:cs typeface="MV Boli" pitchFamily="2" charset="0"/>
              </a:rPr>
              <a:t>Facebook</a:t>
            </a:r>
            <a:r>
              <a:rPr lang="en-GB" sz="5500" dirty="0" smtClean="0">
                <a:solidFill>
                  <a:srgbClr val="336600"/>
                </a:solidFill>
                <a:latin typeface="MV Boli" pitchFamily="2" charset="0"/>
                <a:cs typeface="MV Boli" pitchFamily="2" charset="0"/>
              </a:rPr>
              <a:t> users can tag friends in photos so that others can find and view them too.</a:t>
            </a:r>
          </a:p>
          <a:p>
            <a:r>
              <a:rPr lang="en-GB" sz="5500" b="1" dirty="0" smtClean="0">
                <a:solidFill>
                  <a:srgbClr val="009999"/>
                </a:solidFill>
                <a:latin typeface="MV Boli" pitchFamily="2" charset="0"/>
                <a:cs typeface="MV Boli" pitchFamily="2" charset="0"/>
              </a:rPr>
              <a:t>Twitter: </a:t>
            </a:r>
            <a:r>
              <a:rPr lang="en-GB" sz="5500" dirty="0" smtClean="0">
                <a:solidFill>
                  <a:srgbClr val="009999"/>
                </a:solidFill>
                <a:latin typeface="MV Boli" pitchFamily="2" charset="0"/>
                <a:cs typeface="MV Boli" pitchFamily="2" charset="0"/>
              </a:rPr>
              <a:t>Tweets’ are live updates from a person sent via a text or the web, using the social network </a:t>
            </a:r>
            <a:r>
              <a:rPr lang="en-GB" sz="5500" dirty="0" smtClean="0">
                <a:solidFill>
                  <a:srgbClr val="009999"/>
                </a:solidFill>
                <a:latin typeface="MV Boli" pitchFamily="2" charset="0"/>
                <a:cs typeface="MV Boli" pitchFamily="2" charset="0"/>
                <a:hlinkClick r:id="rId2"/>
              </a:rPr>
              <a:t>www.twitter.com</a:t>
            </a:r>
            <a:r>
              <a:rPr lang="en-GB" sz="5500" dirty="0" smtClean="0">
                <a:solidFill>
                  <a:srgbClr val="009999"/>
                </a:solidFill>
                <a:latin typeface="MV Boli" pitchFamily="2" charset="0"/>
                <a:cs typeface="MV Boli" pitchFamily="2" charset="0"/>
              </a:rPr>
              <a:t>. It allows users to keep their friend posted on what they are doing/thinking at that moment.</a:t>
            </a:r>
          </a:p>
          <a:p>
            <a:r>
              <a:rPr lang="en-GB" sz="5500" b="1" dirty="0" smtClean="0">
                <a:solidFill>
                  <a:schemeClr val="accent4"/>
                </a:solidFill>
                <a:latin typeface="MV Boli" pitchFamily="2" charset="0"/>
                <a:cs typeface="MV Boli" pitchFamily="2" charset="0"/>
              </a:rPr>
              <a:t>Virus: </a:t>
            </a:r>
            <a:r>
              <a:rPr lang="en-GB" sz="5500" dirty="0" smtClean="0">
                <a:solidFill>
                  <a:schemeClr val="accent4"/>
                </a:solidFill>
                <a:latin typeface="MV Boli" pitchFamily="2" charset="0"/>
                <a:cs typeface="MV Boli" pitchFamily="2" charset="0"/>
              </a:rPr>
              <a:t>Malevolent software designed to copy itself and spread to other computers without the user’s knowledge.</a:t>
            </a:r>
          </a:p>
          <a:p>
            <a:r>
              <a:rPr lang="en-GB" sz="5500" b="1" dirty="0" smtClean="0">
                <a:solidFill>
                  <a:srgbClr val="00B050"/>
                </a:solidFill>
                <a:latin typeface="MV Boli" pitchFamily="2" charset="0"/>
                <a:cs typeface="MV Boli" pitchFamily="2" charset="0"/>
              </a:rPr>
              <a:t>Wireless: </a:t>
            </a:r>
            <a:r>
              <a:rPr lang="en-GB" sz="5500" dirty="0" smtClean="0">
                <a:solidFill>
                  <a:srgbClr val="00B050"/>
                </a:solidFill>
                <a:latin typeface="MV Boli" pitchFamily="2" charset="0"/>
                <a:cs typeface="MV Boli" pitchFamily="2" charset="0"/>
              </a:rPr>
              <a:t>A connection that can be made to the internet without the need for a cable or wire to be connected from the access point to the computer.</a:t>
            </a:r>
          </a:p>
          <a:p>
            <a:r>
              <a:rPr lang="en-GB" sz="5500" b="1" dirty="0" err="1" smtClean="0">
                <a:solidFill>
                  <a:srgbClr val="0066FF"/>
                </a:solidFill>
                <a:latin typeface="MV Boli" pitchFamily="2" charset="0"/>
                <a:cs typeface="MV Boli" pitchFamily="2" charset="0"/>
              </a:rPr>
              <a:t>WiFi</a:t>
            </a:r>
            <a:r>
              <a:rPr lang="en-GB" sz="5500" b="1" dirty="0" smtClean="0">
                <a:solidFill>
                  <a:srgbClr val="0066FF"/>
                </a:solidFill>
                <a:latin typeface="MV Boli" pitchFamily="2" charset="0"/>
                <a:cs typeface="MV Boli" pitchFamily="2" charset="0"/>
              </a:rPr>
              <a:t>: </a:t>
            </a:r>
            <a:r>
              <a:rPr lang="en-GB" sz="5500" dirty="0" smtClean="0">
                <a:solidFill>
                  <a:srgbClr val="0066FF"/>
                </a:solidFill>
                <a:latin typeface="MV Boli" pitchFamily="2" charset="0"/>
                <a:cs typeface="MV Boli" pitchFamily="2" charset="0"/>
              </a:rPr>
              <a:t>Short for ‘Wireless Fidelity’. A Wi-Fi enabled device can easily connect to the internet when it detects a wireless network available.</a:t>
            </a:r>
          </a:p>
          <a:p>
            <a:endParaRPr lang="en-GB" sz="700" dirty="0">
              <a:solidFill>
                <a:srgbClr val="0066FF"/>
              </a:solidFill>
            </a:endParaRPr>
          </a:p>
        </p:txBody>
      </p:sp>
    </p:spTree>
  </p:cSld>
  <p:clrMapOvr>
    <a:masterClrMapping/>
  </p:clrMapOvr>
  <p:transition spd="slow">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1150</TotalTime>
  <Words>1186</Words>
  <Application>Microsoft Office PowerPoint</Application>
  <PresentationFormat>On-screen Show (4:3)</PresentationFormat>
  <Paragraphs>71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Parents Guide to E-Safety</vt:lpstr>
      <vt:lpstr>Why is it important our children are computer-literate?</vt:lpstr>
      <vt:lpstr>Does Your Child Use:</vt:lpstr>
      <vt:lpstr>Slide 4</vt:lpstr>
      <vt:lpstr>So How Can You Protect Your Child?</vt:lpstr>
      <vt:lpstr>Encourage Them to Report Inappropriate Behaviour</vt:lpstr>
      <vt:lpstr>What Can I Do as a Parent?</vt:lpstr>
      <vt:lpstr>Parents A – Z Technology Guide</vt:lpstr>
      <vt:lpstr>Slide 9</vt:lpstr>
      <vt:lpstr>Keep Up with Technology!</vt:lpstr>
      <vt:lpstr>Further Information</vt:lpstr>
      <vt:lpstr>Useful Websites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Parents Guide to E-Safety</dc:title>
  <dc:creator>beebug</dc:creator>
  <cp:lastModifiedBy>beebug</cp:lastModifiedBy>
  <cp:revision>40</cp:revision>
  <dcterms:created xsi:type="dcterms:W3CDTF">2014-03-05T09:13:16Z</dcterms:created>
  <dcterms:modified xsi:type="dcterms:W3CDTF">2014-04-22T13:50:49Z</dcterms:modified>
</cp:coreProperties>
</file>